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Nunito SemiBold"/>
      <p:regular r:id="rId32"/>
      <p:bold r:id="rId33"/>
      <p:italic r:id="rId34"/>
      <p:boldItalic r:id="rId35"/>
    </p:embeddedFont>
    <p:embeddedFont>
      <p:font typeface="Proxima Nova"/>
      <p:regular r:id="rId36"/>
      <p:bold r:id="rId37"/>
      <p:italic r:id="rId38"/>
      <p:boldItalic r:id="rId39"/>
    </p:embeddedFont>
    <p:embeddedFont>
      <p:font typeface="Nunito"/>
      <p:regular r:id="rId40"/>
      <p:bold r:id="rId41"/>
      <p:italic r:id="rId42"/>
      <p:boldItalic r:id="rId43"/>
    </p:embeddedFont>
    <p:embeddedFont>
      <p:font typeface="Barlow Condensed SemiBold"/>
      <p:regular r:id="rId44"/>
      <p:bold r:id="rId45"/>
      <p:italic r:id="rId46"/>
      <p:boldItalic r:id="rId47"/>
    </p:embeddedFont>
    <p:embeddedFont>
      <p:font typeface="Barlow Condensed"/>
      <p:regular r:id="rId48"/>
      <p:bold r:id="rId49"/>
      <p:italic r:id="rId50"/>
      <p:boldItalic r:id="rId51"/>
    </p:embeddedFont>
    <p:embeddedFont>
      <p:font typeface="Barlow Medium"/>
      <p:regular r:id="rId52"/>
      <p:bold r:id="rId53"/>
      <p:italic r:id="rId54"/>
      <p:boldItalic r:id="rId55"/>
    </p:embeddedFont>
    <p:embeddedFont>
      <p:font typeface="Brygada 1918"/>
      <p:regular r:id="rId56"/>
      <p:bold r:id="rId57"/>
      <p:italic r:id="rId58"/>
      <p:boldItalic r:id="rId59"/>
    </p:embeddedFont>
    <p:embeddedFont>
      <p:font typeface="Barlow Semi Condensed"/>
      <p:regular r:id="rId60"/>
      <p:bold r:id="rId61"/>
      <p:italic r:id="rId62"/>
      <p:boldItalic r:id="rId63"/>
    </p:embeddedFont>
    <p:embeddedFont>
      <p:font typeface="Barlow"/>
      <p:regular r:id="rId64"/>
      <p:bold r:id="rId65"/>
      <p:italic r:id="rId66"/>
      <p:boldItalic r:id="rId67"/>
    </p:embeddedFont>
    <p:embeddedFont>
      <p:font typeface="Barlow Semi Condensed SemiBold"/>
      <p:regular r:id="rId68"/>
      <p:bold r:id="rId69"/>
      <p:italic r:id="rId70"/>
      <p:boldItalic r:id="rId71"/>
    </p:embeddedFont>
    <p:embeddedFont>
      <p:font typeface="Nunito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F34CB54-18DD-493C-A3B1-6B8FE511E499}">
  <a:tblStyle styleId="{0F34CB54-18DD-493C-A3B1-6B8FE511E4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BarlowCondensedSemiBold-regular.fntdata"/><Relationship Id="rId43" Type="http://schemas.openxmlformats.org/officeDocument/2006/relationships/font" Target="fonts/Nunito-boldItalic.fntdata"/><Relationship Id="rId46" Type="http://schemas.openxmlformats.org/officeDocument/2006/relationships/font" Target="fonts/BarlowCondensedSemiBold-italic.fntdata"/><Relationship Id="rId45" Type="http://schemas.openxmlformats.org/officeDocument/2006/relationships/font" Target="fonts/BarlowCondensed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arlowCondensed-regular.fntdata"/><Relationship Id="rId47" Type="http://schemas.openxmlformats.org/officeDocument/2006/relationships/font" Target="fonts/BarlowCondensedSemiBold-boldItalic.fntdata"/><Relationship Id="rId49" Type="http://schemas.openxmlformats.org/officeDocument/2006/relationships/font" Target="fonts/BarlowCondense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NunitoSans-bold.fntdata"/><Relationship Id="rId72" Type="http://schemas.openxmlformats.org/officeDocument/2006/relationships/font" Target="fonts/NunitoSans-regular.fntdata"/><Relationship Id="rId31" Type="http://schemas.openxmlformats.org/officeDocument/2006/relationships/slide" Target="slides/slide25.xml"/><Relationship Id="rId75" Type="http://schemas.openxmlformats.org/officeDocument/2006/relationships/font" Target="fonts/NunitoSans-boldItalic.fntdata"/><Relationship Id="rId30" Type="http://schemas.openxmlformats.org/officeDocument/2006/relationships/slide" Target="slides/slide24.xml"/><Relationship Id="rId74" Type="http://schemas.openxmlformats.org/officeDocument/2006/relationships/font" Target="fonts/NunitoSans-italic.fntdata"/><Relationship Id="rId33" Type="http://schemas.openxmlformats.org/officeDocument/2006/relationships/font" Target="fonts/NunitoSemiBold-bold.fntdata"/><Relationship Id="rId32" Type="http://schemas.openxmlformats.org/officeDocument/2006/relationships/font" Target="fonts/NunitoSemiBold-regular.fntdata"/><Relationship Id="rId35" Type="http://schemas.openxmlformats.org/officeDocument/2006/relationships/font" Target="fonts/NunitoSemiBold-boldItalic.fntdata"/><Relationship Id="rId34" Type="http://schemas.openxmlformats.org/officeDocument/2006/relationships/font" Target="fonts/NunitoSemiBold-italic.fntdata"/><Relationship Id="rId71" Type="http://schemas.openxmlformats.org/officeDocument/2006/relationships/font" Target="fonts/BarlowSemiCondensedSemiBold-boldItalic.fntdata"/><Relationship Id="rId70" Type="http://schemas.openxmlformats.org/officeDocument/2006/relationships/font" Target="fonts/BarlowSemiCondensedSemiBold-italic.fntdata"/><Relationship Id="rId37" Type="http://schemas.openxmlformats.org/officeDocument/2006/relationships/font" Target="fonts/ProximaNova-bold.fntdata"/><Relationship Id="rId36" Type="http://schemas.openxmlformats.org/officeDocument/2006/relationships/font" Target="fonts/ProximaNova-regular.fntdata"/><Relationship Id="rId39" Type="http://schemas.openxmlformats.org/officeDocument/2006/relationships/font" Target="fonts/ProximaNova-boldItalic.fntdata"/><Relationship Id="rId38" Type="http://schemas.openxmlformats.org/officeDocument/2006/relationships/font" Target="fonts/ProximaNova-italic.fntdata"/><Relationship Id="rId62" Type="http://schemas.openxmlformats.org/officeDocument/2006/relationships/font" Target="fonts/BarlowSemiCondensed-italic.fntdata"/><Relationship Id="rId61" Type="http://schemas.openxmlformats.org/officeDocument/2006/relationships/font" Target="fonts/BarlowSemiCondensed-bold.fntdata"/><Relationship Id="rId20" Type="http://schemas.openxmlformats.org/officeDocument/2006/relationships/slide" Target="slides/slide14.xml"/><Relationship Id="rId64" Type="http://schemas.openxmlformats.org/officeDocument/2006/relationships/font" Target="fonts/Barlow-regular.fntdata"/><Relationship Id="rId63" Type="http://schemas.openxmlformats.org/officeDocument/2006/relationships/font" Target="fonts/BarlowSemiCondensed-boldItalic.fntdata"/><Relationship Id="rId22" Type="http://schemas.openxmlformats.org/officeDocument/2006/relationships/slide" Target="slides/slide16.xml"/><Relationship Id="rId66" Type="http://schemas.openxmlformats.org/officeDocument/2006/relationships/font" Target="fonts/Barlow-italic.fntdata"/><Relationship Id="rId21" Type="http://schemas.openxmlformats.org/officeDocument/2006/relationships/slide" Target="slides/slide15.xml"/><Relationship Id="rId65" Type="http://schemas.openxmlformats.org/officeDocument/2006/relationships/font" Target="fonts/Barlow-bold.fntdata"/><Relationship Id="rId24" Type="http://schemas.openxmlformats.org/officeDocument/2006/relationships/slide" Target="slides/slide18.xml"/><Relationship Id="rId68" Type="http://schemas.openxmlformats.org/officeDocument/2006/relationships/font" Target="fonts/BarlowSemiCondensedSemiBold-regular.fntdata"/><Relationship Id="rId23" Type="http://schemas.openxmlformats.org/officeDocument/2006/relationships/slide" Target="slides/slide17.xml"/><Relationship Id="rId67" Type="http://schemas.openxmlformats.org/officeDocument/2006/relationships/font" Target="fonts/Barlow-boldItalic.fntdata"/><Relationship Id="rId60" Type="http://schemas.openxmlformats.org/officeDocument/2006/relationships/font" Target="fonts/BarlowSemiCondensed-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SemiCondensedSemi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Condensed-boldItalic.fntdata"/><Relationship Id="rId50" Type="http://schemas.openxmlformats.org/officeDocument/2006/relationships/font" Target="fonts/BarlowCondensed-italic.fntdata"/><Relationship Id="rId53" Type="http://schemas.openxmlformats.org/officeDocument/2006/relationships/font" Target="fonts/BarlowMedium-bold.fntdata"/><Relationship Id="rId52" Type="http://schemas.openxmlformats.org/officeDocument/2006/relationships/font" Target="fonts/BarlowMedium-regular.fntdata"/><Relationship Id="rId11" Type="http://schemas.openxmlformats.org/officeDocument/2006/relationships/slide" Target="slides/slide5.xml"/><Relationship Id="rId55" Type="http://schemas.openxmlformats.org/officeDocument/2006/relationships/font" Target="fonts/BarlowMedium-boldItalic.fntdata"/><Relationship Id="rId10" Type="http://schemas.openxmlformats.org/officeDocument/2006/relationships/slide" Target="slides/slide4.xml"/><Relationship Id="rId54" Type="http://schemas.openxmlformats.org/officeDocument/2006/relationships/font" Target="fonts/BarlowMedium-italic.fntdata"/><Relationship Id="rId13" Type="http://schemas.openxmlformats.org/officeDocument/2006/relationships/slide" Target="slides/slide7.xml"/><Relationship Id="rId57" Type="http://schemas.openxmlformats.org/officeDocument/2006/relationships/font" Target="fonts/Brygada1918-bold.fntdata"/><Relationship Id="rId12" Type="http://schemas.openxmlformats.org/officeDocument/2006/relationships/slide" Target="slides/slide6.xml"/><Relationship Id="rId56" Type="http://schemas.openxmlformats.org/officeDocument/2006/relationships/font" Target="fonts/Brygada1918-regular.fntdata"/><Relationship Id="rId15" Type="http://schemas.openxmlformats.org/officeDocument/2006/relationships/slide" Target="slides/slide9.xml"/><Relationship Id="rId59" Type="http://schemas.openxmlformats.org/officeDocument/2006/relationships/font" Target="fonts/Brygada1918-boldItalic.fntdata"/><Relationship Id="rId14" Type="http://schemas.openxmlformats.org/officeDocument/2006/relationships/slide" Target="slides/slide8.xml"/><Relationship Id="rId58" Type="http://schemas.openxmlformats.org/officeDocument/2006/relationships/font" Target="fonts/Brygada1918-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voooooogel/status/173072674431406919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9.03409.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a25a5fe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a25a5fe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c8ee4d7e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c8ee4d7e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a:t>
            </a:r>
            <a:r>
              <a:rPr lang="en"/>
              <a:t> </a:t>
            </a:r>
            <a:r>
              <a:rPr lang="en" u="sng">
                <a:solidFill>
                  <a:schemeClr val="hlink"/>
                </a:solidFill>
                <a:hlinkClick r:id="rId2"/>
              </a:rPr>
              <a:t>I will tip $20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ed7f0235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ed7f0235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Let participants try out the prompts from the previous slide on their own. Dedicate about 5 min to this activity!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8b9d5ab60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8b9d5ab60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LLMs strive for accurate and honest responses, yet as we mentioned previously, they can sometimes generate "hallucinations" or inaccuracies. This phenomenon is not due to dishonesty but an overzealous attempt to provide useful information - we can reduce this quite simply by allowing them to say “I don’t know”.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This slide aims to explain why LLMs might produce inaccuracies and emphasize the importance of allowing them to acknowledge uncertainty.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lang="en"/>
              <a:t>LLMs, in their quest to be helpful, may "hallucinate," creating facts or details that aren't true, especially when they try to interpret ambiguous inputs or questions beyond their training data.</a:t>
            </a:r>
            <a:endParaRPr/>
          </a:p>
          <a:p>
            <a:pPr indent="-298450" lvl="0" marL="457200" rtl="0" algn="l">
              <a:spcBef>
                <a:spcPts val="0"/>
              </a:spcBef>
              <a:spcAft>
                <a:spcPts val="0"/>
              </a:spcAft>
              <a:buSzPts val="1100"/>
              <a:buChar char="●"/>
            </a:pPr>
            <a:r>
              <a:rPr lang="en"/>
              <a:t>One strategy to reduce the chance of misinformation is by programming LLMs or setting user expectations that "I don't know" is an acceptable and often preferred response when certainty is unattainable.</a:t>
            </a:r>
            <a:endParaRPr/>
          </a:p>
          <a:p>
            <a:pPr indent="-298450" lvl="0" marL="457200" rtl="0" algn="l">
              <a:spcBef>
                <a:spcPts val="0"/>
              </a:spcBef>
              <a:spcAft>
                <a:spcPts val="0"/>
              </a:spcAft>
              <a:buSzPts val="1100"/>
              <a:buChar char="●"/>
            </a:pPr>
            <a:r>
              <a:rPr lang="en"/>
              <a:t>LLMs operate very literally; without the nuanced human understanding of social contexts, they default to attempting to provide helpful information, even when that means filling in gaps with best guesses, which can lead to inaccuracies.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8b9d5ab60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8b9d5ab60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ec86f6a2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ec86f6a2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Sometimes asking ChatGPT a question leads to hallucinations because </a:t>
            </a:r>
            <a:r>
              <a:rPr b="1" i="1" lang="en"/>
              <a:t>“no”</a:t>
            </a:r>
            <a:r>
              <a:rPr i="1" lang="en"/>
              <a:t> is technically a valid answer!</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SLIDES_API694544774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SLIDES_API694544774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8b9d5ab6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8b9d5ab6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endParaRPr b="1"/>
          </a:p>
          <a:p>
            <a:pPr indent="-298450" lvl="0" marL="457200" rtl="0" algn="l">
              <a:spcBef>
                <a:spcPts val="0"/>
              </a:spcBef>
              <a:spcAft>
                <a:spcPts val="0"/>
              </a:spcAft>
              <a:buSzPts val="1100"/>
              <a:buChar char="●"/>
            </a:pPr>
            <a:r>
              <a:rPr lang="en"/>
              <a:t>Provide strategies for crafting a unique writing style and brand voice when using LLMs.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lang="en"/>
              <a:t>LLMs can default to generic, homogenous sounding outputs.</a:t>
            </a:r>
            <a:endParaRPr/>
          </a:p>
          <a:p>
            <a:pPr indent="-298450" lvl="0" marL="457200" rtl="0" algn="l">
              <a:spcBef>
                <a:spcPts val="0"/>
              </a:spcBef>
              <a:spcAft>
                <a:spcPts val="0"/>
              </a:spcAft>
              <a:buSzPts val="1100"/>
              <a:buChar char="●"/>
            </a:pPr>
            <a:r>
              <a:rPr lang="en"/>
              <a:t>A consistent persona helps establish an identifiable voice.</a:t>
            </a:r>
            <a:endParaRPr/>
          </a:p>
          <a:p>
            <a:pPr indent="-298450" lvl="0" marL="457200" rtl="0" algn="l">
              <a:spcBef>
                <a:spcPts val="0"/>
              </a:spcBef>
              <a:spcAft>
                <a:spcPts val="0"/>
              </a:spcAft>
              <a:buSzPts val="1100"/>
              <a:buChar char="●"/>
            </a:pPr>
            <a:r>
              <a:rPr lang="en"/>
              <a:t>Domain-specific language and personal touches add authenticity.</a:t>
            </a:r>
            <a:endParaRPr/>
          </a:p>
          <a:p>
            <a:pPr indent="-298450" lvl="0" marL="457200" rtl="0" algn="l">
              <a:spcBef>
                <a:spcPts val="0"/>
              </a:spcBef>
              <a:spcAft>
                <a:spcPts val="0"/>
              </a:spcAft>
              <a:buSzPts val="1100"/>
              <a:buChar char="●"/>
            </a:pPr>
            <a:r>
              <a:rPr lang="en"/>
              <a:t>Feel free to explore different styles as needed.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Share before/after examples of adding voice and personality.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8b9d5ab60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8b9d5ab60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8b9d5ab60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8b9d5ab60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8b9d5ab60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8b9d5ab60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SAMPLE </a:t>
            </a:r>
            <a:r>
              <a:rPr lang="en"/>
              <a:t>“HOW TO RESPOND” </a:t>
            </a:r>
            <a:r>
              <a:rPr lang="en"/>
              <a:t>INSTRUCTIONS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are an autoregressive language model that has been fine-tuned with instruction-tuning and RLHF. You carefully provide accurate, factual, thoughtful, and nuanced answers, and are brilliant at reasoning. If you think there might not be a correct answer, you say 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Since you are autoregressive, each token you produce is another opportunity to use computation, therefore you always spend a few sentences explaining background context, assumptions, and step-by-step thinking BEFORE you try to answer a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d2cd3cb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d2cd3cb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SLIDES_API694544774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SLIDES_API694544774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8b9d5ab606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8b9d5ab606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are some of the many limitations expressed in a different fashion. LLMs are getting better all the time, and some of these problems will disappear eventually.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for now we need to know how to mitigate.</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point out the limitations of Large Language Models (LLMs) and foster an understanding of their operational boundaries.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AutoNum type="arabicPeriod"/>
            </a:pPr>
            <a:r>
              <a:rPr lang="en">
                <a:solidFill>
                  <a:schemeClr val="dk1"/>
                </a:solidFill>
              </a:rPr>
              <a:t>The issue of overconfidence is exacerbated by a technique that actually makes LLMs safe: Reinforcement Learning from Human Feedback (RLHF). We’ll explore this method in the next lesson.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We’ve already talked about how there’s a knowledge cut-off for recent events, but this also has an effect on tasks that require models to run code, like data analysis</a:t>
            </a:r>
            <a:endParaRPr>
              <a:solidFill>
                <a:schemeClr val="dk1"/>
              </a:solidFill>
            </a:endParaRPr>
          </a:p>
          <a:p>
            <a:pPr indent="-298450" lvl="0" marL="457200" rtl="0" algn="l">
              <a:spcBef>
                <a:spcPts val="0"/>
              </a:spcBef>
              <a:spcAft>
                <a:spcPts val="0"/>
              </a:spcAft>
              <a:buSzPts val="1100"/>
              <a:buAutoNum type="arabicPeriod"/>
            </a:pPr>
            <a:r>
              <a:rPr lang="en"/>
              <a:t>This then has an impact on LLM’s self-knowledge - GPT-4 only knows about the existence of GPT-3!</a:t>
            </a:r>
            <a:endParaRPr/>
          </a:p>
          <a:p>
            <a:pPr indent="-298450" lvl="0" marL="457200" rtl="0" algn="l">
              <a:spcBef>
                <a:spcPts val="0"/>
              </a:spcBef>
              <a:spcAft>
                <a:spcPts val="0"/>
              </a:spcAft>
              <a:buSzPts val="1100"/>
              <a:buAutoNum type="arabicPeriod"/>
            </a:pPr>
            <a:r>
              <a:rPr lang="en"/>
              <a:t>Out-of-the box, Generative AI tools can struggle to write in different styles, which is why most AI-written text sounds the same (and can be relatively easy to detect).</a:t>
            </a:r>
            <a:endParaRPr/>
          </a:p>
          <a:p>
            <a:pPr indent="-298450" lvl="0" marL="457200" rtl="0" algn="l">
              <a:spcBef>
                <a:spcPts val="0"/>
              </a:spcBef>
              <a:spcAft>
                <a:spcPts val="0"/>
              </a:spcAft>
              <a:buSzPts val="1100"/>
              <a:buAutoNum type="arabicPeriod"/>
            </a:pPr>
            <a:r>
              <a:rPr lang="en"/>
              <a:t>We’re used to machines or computers having perfect mathematical ability, so it can be quite difficult to understand why LLMs are so poor at basic maths</a:t>
            </a:r>
            <a:endParaRPr/>
          </a:p>
          <a:p>
            <a:pPr indent="-298450" lvl="0" marL="457200" rtl="0" algn="l">
              <a:spcBef>
                <a:spcPts val="0"/>
              </a:spcBef>
              <a:spcAft>
                <a:spcPts val="0"/>
              </a:spcAft>
              <a:buSzPts val="1100"/>
              <a:buAutoNum type="arabicPeriod"/>
            </a:pPr>
            <a:r>
              <a:rPr lang="en">
                <a:solidFill>
                  <a:schemeClr val="dk1"/>
                </a:solidFill>
              </a:rPr>
              <a:t>LLMs can’t </a:t>
            </a:r>
            <a:r>
              <a:rPr i="1" lang="en">
                <a:solidFill>
                  <a:schemeClr val="dk1"/>
                </a:solidFill>
              </a:rPr>
              <a:t>truly</a:t>
            </a:r>
            <a:r>
              <a:rPr lang="en">
                <a:solidFill>
                  <a:schemeClr val="dk1"/>
                </a:solidFill>
              </a:rPr>
              <a:t> reason, and are prone to jumping to an answer without thinking it through</a:t>
            </a:r>
            <a:endParaRPr/>
          </a:p>
          <a:p>
            <a:pPr indent="-298450" lvl="0" marL="457200" rtl="0" algn="l">
              <a:spcBef>
                <a:spcPts val="0"/>
              </a:spcBef>
              <a:spcAft>
                <a:spcPts val="0"/>
              </a:spcAft>
              <a:buSzPts val="1100"/>
              <a:buAutoNum type="arabicPeriod"/>
            </a:pPr>
            <a:r>
              <a:rPr lang="en"/>
              <a:t>A limited context window means that we often have to explain the same thing over and over again - or that we have to turn to different models for very large text.</a:t>
            </a:r>
            <a:endParaRPr/>
          </a:p>
          <a:p>
            <a:pPr indent="-298450" lvl="0" marL="457200" rtl="0" algn="l">
              <a:spcBef>
                <a:spcPts val="0"/>
              </a:spcBef>
              <a:spcAft>
                <a:spcPts val="0"/>
              </a:spcAft>
              <a:buSzPts val="1100"/>
              <a:buAutoNum type="arabicPeriod"/>
            </a:pPr>
            <a:r>
              <a:rPr lang="en">
                <a:solidFill>
                  <a:schemeClr val="dk1"/>
                </a:solidFill>
              </a:rPr>
              <a:t>Because they’ve been trained on a wealth of examples of real-world situations, sometimes when a scenario differs, LLMs can fail to notice, and slip 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Engage learners with real-world examples of each limitation to drive home the concepts.</a:t>
            </a:r>
            <a:endParaRPr/>
          </a:p>
          <a:p>
            <a:pPr indent="-298450" lvl="0" marL="457200" rtl="0" algn="l">
              <a:spcBef>
                <a:spcPts val="0"/>
              </a:spcBef>
              <a:spcAft>
                <a:spcPts val="0"/>
              </a:spcAft>
              <a:buSzPts val="1100"/>
              <a:buChar char="●"/>
            </a:pPr>
            <a:r>
              <a:rPr lang="en"/>
              <a:t>Prompt discussions on potential solutions or workarounds for these limitations.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SLIDES_API694544774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SLIDES_API694544774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How did the process of creating custom instructions for ChatGPT help you understand its capabilities and limitations?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In what ways did you tailor the "About Me" and "How to Respond" sections to reflect your personal communication style, and how effective do you feel this customization was?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SLIDES_API694544774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SLIDES_API694544774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SLIDES_API694544774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SLIDES_API694544774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they would like to share their reflections, let them know they can do so in the Zoom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SLIDES_API694544774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SLIDES_API694544774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d39907e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d39907e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41507fec6_0_9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41507fec6_0_9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3faa359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3faa359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SLIDES_API69454477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SLIDES_API69454477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SLIDES_API694544774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SLIDES_API694544774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8a6275525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8a6275525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DALL-E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Chain of Thought, or CoT, is a prompting technique that emphasizes step-by-step reasoning. Its goal is to produce more reliable answers by making the model explain its thought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PURPOSE:</a:t>
            </a:r>
            <a:br>
              <a:rPr lang="en"/>
            </a:br>
            <a:r>
              <a:rPr lang="en"/>
              <a:t>To provide an overview of the Chain of Thought technique and its significance in improving AI output reliability.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TALKING POINTS:</a:t>
            </a:r>
            <a:endParaRPr/>
          </a:p>
          <a:p>
            <a:pPr indent="-298450" lvl="0" marL="457200" rtl="0" algn="l">
              <a:spcBef>
                <a:spcPts val="0"/>
              </a:spcBef>
              <a:spcAft>
                <a:spcPts val="0"/>
              </a:spcAft>
              <a:buSzPts val="1100"/>
              <a:buChar char="●"/>
            </a:pPr>
            <a:r>
              <a:rPr lang="en"/>
              <a:t>The challenge of getting reliable results led to the introduction of CoT.</a:t>
            </a:r>
            <a:endParaRPr/>
          </a:p>
          <a:p>
            <a:pPr indent="-298450" lvl="0" marL="457200" rtl="0" algn="l">
              <a:spcBef>
                <a:spcPts val="0"/>
              </a:spcBef>
              <a:spcAft>
                <a:spcPts val="0"/>
              </a:spcAft>
              <a:buSzPts val="1100"/>
              <a:buChar char="●"/>
            </a:pPr>
            <a:r>
              <a:rPr lang="en"/>
              <a:t>The technique advocates for showcasing the intermediate steps in thinking.</a:t>
            </a:r>
            <a:endParaRPr/>
          </a:p>
          <a:p>
            <a:pPr indent="-298450" lvl="0" marL="457200" rtl="0" algn="l">
              <a:spcBef>
                <a:spcPts val="0"/>
              </a:spcBef>
              <a:spcAft>
                <a:spcPts val="0"/>
              </a:spcAft>
              <a:buSzPts val="1100"/>
              <a:buChar char="●"/>
            </a:pPr>
            <a:r>
              <a:rPr lang="en"/>
              <a:t>Research papers from both Google and the University of Tokyo have underlined its effectiveness.</a:t>
            </a:r>
            <a:endParaRPr/>
          </a:p>
          <a:p>
            <a:pPr indent="-298450" lvl="0" marL="457200" rtl="0" algn="l">
              <a:spcBef>
                <a:spcPts val="0"/>
              </a:spcBef>
              <a:spcAft>
                <a:spcPts val="0"/>
              </a:spcAft>
              <a:buSzPts val="1100"/>
              <a:buChar char="●"/>
            </a:pPr>
            <a:r>
              <a:rPr lang="en"/>
              <a:t>The most impactful implementations have the model articulate its reasoning.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TEACHING TIPS:</a:t>
            </a:r>
            <a:endParaRPr b="1"/>
          </a:p>
          <a:p>
            <a:pPr indent="-298450" lvl="0" marL="457200" rtl="0" algn="l">
              <a:spcBef>
                <a:spcPts val="0"/>
              </a:spcBef>
              <a:spcAft>
                <a:spcPts val="0"/>
              </a:spcAft>
              <a:buSzPts val="1100"/>
              <a:buChar char="●"/>
            </a:pPr>
            <a:r>
              <a:rPr lang="en"/>
              <a:t>Engage the audience with a prompt example where showing intermediate steps results in clearer and more accurate outputs.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8a627552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8a627552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a:t>
            </a:r>
            <a:r>
              <a:rPr lang="en"/>
              <a:t> </a:t>
            </a:r>
            <a:r>
              <a:rPr lang="en" u="sng">
                <a:solidFill>
                  <a:schemeClr val="hlink"/>
                </a:solidFill>
                <a:hlinkClick r:id="rId2"/>
              </a:rPr>
              <a:t>Large Language Models as Optimizers – Google Deepmind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2" name="Google Shape;12;p2"/>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3" name="Google Shape;13;p2"/>
          <p:cNvGrpSpPr/>
          <p:nvPr/>
        </p:nvGrpSpPr>
        <p:grpSpPr>
          <a:xfrm>
            <a:off x="8668400" y="2593628"/>
            <a:ext cx="265400" cy="2345202"/>
            <a:chOff x="5434475" y="2630351"/>
            <a:chExt cx="265400" cy="2345202"/>
          </a:xfrm>
        </p:grpSpPr>
        <p:pic>
          <p:nvPicPr>
            <p:cNvPr id="14" name="Google Shape;14;p2"/>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5" name="Google Shape;15;p2"/>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6" name="Google Shape;16;p2"/>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 name="Google Shape;17;p2"/>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a:t>
            </a:r>
            <a:r>
              <a:rPr b="1" lang="en" sz="4800">
                <a:solidFill>
                  <a:srgbClr val="E41F26"/>
                </a:solidFill>
                <a:latin typeface="Barlow Condensed"/>
                <a:ea typeface="Barlow Condensed"/>
                <a:cs typeface="Barlow Condensed"/>
                <a:sym typeface="Barlow Condensed"/>
              </a:rPr>
              <a:t>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78" name="Shape 78"/>
        <p:cNvGrpSpPr/>
        <p:nvPr/>
      </p:nvGrpSpPr>
      <p:grpSpPr>
        <a:xfrm>
          <a:off x="0" y="0"/>
          <a:ext cx="0" cy="0"/>
          <a:chOff x="0" y="0"/>
          <a:chExt cx="0" cy="0"/>
        </a:xfrm>
      </p:grpSpPr>
      <p:sp>
        <p:nvSpPr>
          <p:cNvPr id="79" name="Google Shape;79;p11"/>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1"/>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81" name="Google Shape;81;p1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82" name="Shape 82"/>
        <p:cNvGrpSpPr/>
        <p:nvPr/>
      </p:nvGrpSpPr>
      <p:grpSpPr>
        <a:xfrm>
          <a:off x="0" y="0"/>
          <a:ext cx="0" cy="0"/>
          <a:chOff x="0" y="0"/>
          <a:chExt cx="0" cy="0"/>
        </a:xfrm>
      </p:grpSpPr>
      <p:sp>
        <p:nvSpPr>
          <p:cNvPr id="83" name="Google Shape;83;p12"/>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4" name="Google Shape;84;p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5" name="Google Shape;85;p1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6" name="Google Shape;86;p12"/>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87" name="Google Shape;87;p12"/>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8" name="Shape 88"/>
        <p:cNvGrpSpPr/>
        <p:nvPr/>
      </p:nvGrpSpPr>
      <p:grpSpPr>
        <a:xfrm>
          <a:off x="0" y="0"/>
          <a:ext cx="0" cy="0"/>
          <a:chOff x="0" y="0"/>
          <a:chExt cx="0" cy="0"/>
        </a:xfrm>
      </p:grpSpPr>
      <p:sp>
        <p:nvSpPr>
          <p:cNvPr id="89" name="Google Shape;89;p1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0" name="Google Shape;90;p1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1" name="Google Shape;91;p1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2" name="Google Shape;92;p13"/>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94" name="Google Shape;94;p13"/>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3"/>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96" name="Google Shape;96;p13"/>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97" name="Google Shape;97;p13"/>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98" name="Google Shape;98;p13"/>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99" name="Shape 99"/>
        <p:cNvGrpSpPr/>
        <p:nvPr/>
      </p:nvGrpSpPr>
      <p:grpSpPr>
        <a:xfrm>
          <a:off x="0" y="0"/>
          <a:ext cx="0" cy="0"/>
          <a:chOff x="0" y="0"/>
          <a:chExt cx="0" cy="0"/>
        </a:xfrm>
      </p:grpSpPr>
      <p:sp>
        <p:nvSpPr>
          <p:cNvPr id="100" name="Google Shape;100;p14"/>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1" name="Google Shape;101;p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2" name="Google Shape;102;p1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3" name="Google Shape;103;p14"/>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104" name="Google Shape;104;p14"/>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pic>
        <p:nvPicPr>
          <p:cNvPr id="105" name="Google Shape;105;p14"/>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106" name="Google Shape;106;p14"/>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107" name="Shape 107"/>
        <p:cNvGrpSpPr/>
        <p:nvPr/>
      </p:nvGrpSpPr>
      <p:grpSpPr>
        <a:xfrm>
          <a:off x="0" y="0"/>
          <a:ext cx="0" cy="0"/>
          <a:chOff x="0" y="0"/>
          <a:chExt cx="0" cy="0"/>
        </a:xfrm>
      </p:grpSpPr>
      <p:sp>
        <p:nvSpPr>
          <p:cNvPr id="108" name="Google Shape;108;p1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5"/>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110" name="Google Shape;110;p15"/>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11" name="Shape 111"/>
        <p:cNvGrpSpPr/>
        <p:nvPr/>
      </p:nvGrpSpPr>
      <p:grpSpPr>
        <a:xfrm>
          <a:off x="0" y="0"/>
          <a:ext cx="0" cy="0"/>
          <a:chOff x="0" y="0"/>
          <a:chExt cx="0" cy="0"/>
        </a:xfrm>
      </p:grpSpPr>
      <p:sp>
        <p:nvSpPr>
          <p:cNvPr id="112" name="Google Shape;112;p1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13" name="Google Shape;113;p16"/>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4" name="Google Shape;114;p16"/>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15" name="Google Shape;115;p1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6" name="Google Shape;116;p1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17" name="Google Shape;117;p16"/>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0" name="Google Shape;120;p1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1" name="Google Shape;121;p1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9" name="Shape 19"/>
        <p:cNvGrpSpPr/>
        <p:nvPr/>
      </p:nvGrpSpPr>
      <p:grpSpPr>
        <a:xfrm>
          <a:off x="0" y="0"/>
          <a:ext cx="0" cy="0"/>
          <a:chOff x="0" y="0"/>
          <a:chExt cx="0" cy="0"/>
        </a:xfrm>
      </p:grpSpPr>
      <p:sp>
        <p:nvSpPr>
          <p:cNvPr id="20" name="Google Shape;20;p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23" name="Google Shape;23;p3"/>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24" name="Google Shape;24;p3"/>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25" name="Shape 25"/>
        <p:cNvGrpSpPr/>
        <p:nvPr/>
      </p:nvGrpSpPr>
      <p:grpSpPr>
        <a:xfrm>
          <a:off x="0" y="0"/>
          <a:ext cx="0" cy="0"/>
          <a:chOff x="0" y="0"/>
          <a:chExt cx="0" cy="0"/>
        </a:xfrm>
      </p:grpSpPr>
      <p:sp>
        <p:nvSpPr>
          <p:cNvPr id="26" name="Google Shape;26;p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28" name="Google Shape;28;p4"/>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 name="Google Shape;29;p4"/>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30" name="Google Shape;30;p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1" name="Google Shape;31;p4"/>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34" name="Google Shape;34;p5"/>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35" name="Google Shape;35;p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5"/>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8" name="Google Shape;38;p5"/>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39" name="Google Shape;39;p5"/>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40" name="Shape 40"/>
        <p:cNvGrpSpPr/>
        <p:nvPr/>
      </p:nvGrpSpPr>
      <p:grpSpPr>
        <a:xfrm>
          <a:off x="0" y="0"/>
          <a:ext cx="0" cy="0"/>
          <a:chOff x="0" y="0"/>
          <a:chExt cx="0" cy="0"/>
        </a:xfrm>
      </p:grpSpPr>
      <p:pic>
        <p:nvPicPr>
          <p:cNvPr descr="GA-Cog-900.png" id="41" name="Google Shape;41;p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2" name="Google Shape;42;p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3" name="Google Shape;43;p6"/>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
        <p:nvSpPr>
          <p:cNvPr id="44" name="Google Shape;44;p6"/>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5" name="Google Shape;45;p6"/>
          <p:cNvSpPr/>
          <p:nvPr>
            <p:ph idx="2" type="pic"/>
          </p:nvPr>
        </p:nvSpPr>
        <p:spPr>
          <a:xfrm>
            <a:off x="5242200" y="979025"/>
            <a:ext cx="3444600" cy="3444600"/>
          </a:xfrm>
          <a:prstGeom prst="rect">
            <a:avLst/>
          </a:prstGeom>
          <a:noFill/>
          <a:ln>
            <a:noFill/>
          </a:ln>
        </p:spPr>
      </p:sp>
      <p:sp>
        <p:nvSpPr>
          <p:cNvPr id="46" name="Google Shape;46;p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47" name="Shape 47"/>
        <p:cNvGrpSpPr/>
        <p:nvPr/>
      </p:nvGrpSpPr>
      <p:grpSpPr>
        <a:xfrm>
          <a:off x="0" y="0"/>
          <a:ext cx="0" cy="0"/>
          <a:chOff x="0" y="0"/>
          <a:chExt cx="0" cy="0"/>
        </a:xfrm>
      </p:grpSpPr>
      <p:pic>
        <p:nvPicPr>
          <p:cNvPr descr="GA-Cog-900.png" id="48" name="Google Shape;48;p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9" name="Google Shape;49;p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0" name="Google Shape;50;p7"/>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51" name="Google Shape;51;p7"/>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 name="Google Shape;52;p7"/>
          <p:cNvSpPr/>
          <p:nvPr>
            <p:ph idx="2" type="pic"/>
          </p:nvPr>
        </p:nvSpPr>
        <p:spPr>
          <a:xfrm>
            <a:off x="1142100" y="2575550"/>
            <a:ext cx="7544700" cy="1848000"/>
          </a:xfrm>
          <a:prstGeom prst="rect">
            <a:avLst/>
          </a:prstGeom>
          <a:noFill/>
          <a:ln>
            <a:noFill/>
          </a:ln>
        </p:spPr>
      </p:sp>
      <p:sp>
        <p:nvSpPr>
          <p:cNvPr id="53" name="Google Shape;53;p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54" name="Shape 54"/>
        <p:cNvGrpSpPr/>
        <p:nvPr/>
      </p:nvGrpSpPr>
      <p:grpSpPr>
        <a:xfrm>
          <a:off x="0" y="0"/>
          <a:ext cx="0" cy="0"/>
          <a:chOff x="0" y="0"/>
          <a:chExt cx="0" cy="0"/>
        </a:xfrm>
      </p:grpSpPr>
      <p:pic>
        <p:nvPicPr>
          <p:cNvPr descr="GA-Cog-900.png" id="55" name="Google Shape;55;p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6" name="Google Shape;56;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7" name="Google Shape;57;p8"/>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58" name="Google Shape;58;p8"/>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59" name="Google Shape;59;p8"/>
          <p:cNvSpPr/>
          <p:nvPr>
            <p:ph idx="2" type="pic"/>
          </p:nvPr>
        </p:nvSpPr>
        <p:spPr>
          <a:xfrm>
            <a:off x="5740500" y="1469575"/>
            <a:ext cx="2946300" cy="2946300"/>
          </a:xfrm>
          <a:prstGeom prst="rect">
            <a:avLst/>
          </a:prstGeom>
          <a:noFill/>
          <a:ln>
            <a:noFill/>
          </a:ln>
        </p:spPr>
      </p:sp>
      <p:sp>
        <p:nvSpPr>
          <p:cNvPr id="60" name="Google Shape;60;p8"/>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61" name="Google Shape;61;p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62" name="Shape 62"/>
        <p:cNvGrpSpPr/>
        <p:nvPr/>
      </p:nvGrpSpPr>
      <p:grpSpPr>
        <a:xfrm>
          <a:off x="0" y="0"/>
          <a:ext cx="0" cy="0"/>
          <a:chOff x="0" y="0"/>
          <a:chExt cx="0" cy="0"/>
        </a:xfrm>
      </p:grpSpPr>
      <p:sp>
        <p:nvSpPr>
          <p:cNvPr id="63" name="Google Shape;63;p9"/>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64" name="Google Shape;64;p9"/>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65" name="Google Shape;65;p9"/>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66" name="Google Shape;66;p9"/>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67" name="Google Shape;67;p9"/>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8" name="Google Shape;68;p9"/>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69" name="Google Shape;69;p9"/>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70" name="Shape 70"/>
        <p:cNvGrpSpPr/>
        <p:nvPr/>
      </p:nvGrpSpPr>
      <p:grpSpPr>
        <a:xfrm>
          <a:off x="0" y="0"/>
          <a:ext cx="0" cy="0"/>
          <a:chOff x="0" y="0"/>
          <a:chExt cx="0" cy="0"/>
        </a:xfrm>
      </p:grpSpPr>
      <p:sp>
        <p:nvSpPr>
          <p:cNvPr id="71" name="Google Shape;71;p1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72" name="Google Shape;72;p10"/>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73" name="Google Shape;73;p1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4" name="Google Shape;74;p10"/>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5" name="Google Shape;75;p1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6" name="Google Shape;76;p10"/>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77" name="Google Shape;77;p10"/>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hyperlink" Target="https://docs.anthropic.com/claude/docs/let-claude-say-i-dont-kno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hyperlink" Target="https://docs.anthropic.com/claude/docs/break-tasks-into-subtask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hyperlink" Target="https://docs.anthropic.com/claude/docs/break-tasks-into-subtasks" TargetMode="External"/><Relationship Id="rId6"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twitter.com/emollick/status/1675940255638122499?s=46&amp;t=x7VrGz6qT5yK5HkIaWJssA" TargetMode="Externa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hyperlink" Target="https://arxiv.org/pdf/2309.03409.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18"/>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Prompt Optimization</a:t>
            </a:r>
            <a:endParaRPr/>
          </a:p>
        </p:txBody>
      </p:sp>
      <p:sp>
        <p:nvSpPr>
          <p:cNvPr id="127" name="Google Shape;127;p18"/>
          <p:cNvSpPr txBox="1"/>
          <p:nvPr>
            <p:ph idx="1" type="body"/>
          </p:nvPr>
        </p:nvSpPr>
        <p:spPr>
          <a:xfrm>
            <a:off x="1028700" y="1190625"/>
            <a:ext cx="34593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Overview</a:t>
            </a:r>
            <a:endParaRPr b="1" sz="1500"/>
          </a:p>
          <a:p>
            <a:pPr indent="0" lvl="0" marL="0" rtl="0" algn="l">
              <a:spcBef>
                <a:spcPts val="1000"/>
              </a:spcBef>
              <a:spcAft>
                <a:spcPts val="0"/>
              </a:spcAft>
              <a:buNone/>
            </a:pPr>
            <a:r>
              <a:rPr lang="en" sz="1500"/>
              <a:t>In this lesson, you'll guide learners through the process of optimizing prompts for generative AI. The focus is on fine-tuning details and understanding the mechanisms that influence AI responses.</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a:p>
        </p:txBody>
      </p:sp>
      <p:sp>
        <p:nvSpPr>
          <p:cNvPr id="128" name="Google Shape;128;p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18"/>
          <p:cNvSpPr txBox="1"/>
          <p:nvPr>
            <p:ph idx="1" type="body"/>
          </p:nvPr>
        </p:nvSpPr>
        <p:spPr>
          <a:xfrm>
            <a:off x="4872800" y="1190625"/>
            <a:ext cx="35736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Learning Objectives</a:t>
            </a:r>
            <a:endParaRPr b="1" sz="1500"/>
          </a:p>
          <a:p>
            <a:pPr indent="-292100" lvl="0" marL="457200" rtl="0" algn="l">
              <a:spcBef>
                <a:spcPts val="1000"/>
              </a:spcBef>
              <a:spcAft>
                <a:spcPts val="0"/>
              </a:spcAft>
              <a:buSzPts val="1000"/>
              <a:buChar char="➔"/>
            </a:pPr>
            <a:r>
              <a:rPr lang="en"/>
              <a:t>Identify the key factors that influence the performance of Generative AI models.</a:t>
            </a:r>
            <a:endParaRPr/>
          </a:p>
          <a:p>
            <a:pPr indent="-292100" lvl="0" marL="457200" rtl="0" algn="l">
              <a:spcBef>
                <a:spcPts val="0"/>
              </a:spcBef>
              <a:spcAft>
                <a:spcPts val="0"/>
              </a:spcAft>
              <a:buSzPts val="1000"/>
              <a:buChar char="➔"/>
            </a:pPr>
            <a:r>
              <a:rPr lang="en"/>
              <a:t>Develop and test different prompting strategies to improve the results of Generative AI models.</a:t>
            </a:r>
            <a:endParaRPr/>
          </a:p>
          <a:p>
            <a:pPr indent="-292100" lvl="0" marL="457200" rtl="0" algn="l">
              <a:spcBef>
                <a:spcPts val="0"/>
              </a:spcBef>
              <a:spcAft>
                <a:spcPts val="0"/>
              </a:spcAft>
              <a:buSzPts val="1000"/>
              <a:buChar char="➔"/>
            </a:pPr>
            <a:r>
              <a:rPr lang="en"/>
              <a:t>Apply Custom Instructions to generate higher-quality content from Generative AI models.</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 Tip: Surprisingly Effective Prompts</a:t>
            </a:r>
            <a:endParaRPr/>
          </a:p>
        </p:txBody>
      </p:sp>
      <p:sp>
        <p:nvSpPr>
          <p:cNvPr id="194" name="Google Shape;194;p27"/>
          <p:cNvSpPr txBox="1"/>
          <p:nvPr>
            <p:ph idx="1" type="body"/>
          </p:nvPr>
        </p:nvSpPr>
        <p:spPr>
          <a:xfrm>
            <a:off x="1142150" y="1143850"/>
            <a:ext cx="7544700" cy="215400"/>
          </a:xfrm>
          <a:prstGeom prst="rect">
            <a:avLst/>
          </a:prstGeom>
        </p:spPr>
        <p:txBody>
          <a:bodyPr anchorCtr="0" anchor="t" bIns="0" lIns="0" spcFirstLastPara="1" rIns="0" wrap="square" tIns="0">
            <a:spAutoFit/>
          </a:bodyPr>
          <a:lstStyle/>
          <a:p>
            <a:pPr indent="0" lvl="0" marL="0" rtl="0" algn="l">
              <a:spcBef>
                <a:spcPts val="0"/>
              </a:spcBef>
              <a:spcAft>
                <a:spcPts val="1000"/>
              </a:spcAft>
              <a:buNone/>
            </a:pPr>
            <a:r>
              <a:rPr lang="en"/>
              <a:t>There is anecdotal evidence that each of these prompts can improve output from LLMs!</a:t>
            </a:r>
            <a:endParaRPr/>
          </a:p>
        </p:txBody>
      </p:sp>
      <p:sp>
        <p:nvSpPr>
          <p:cNvPr id="195" name="Google Shape;195;p2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6" name="Google Shape;196;p27"/>
          <p:cNvSpPr/>
          <p:nvPr/>
        </p:nvSpPr>
        <p:spPr>
          <a:xfrm>
            <a:off x="1142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Nunito Sans"/>
                <a:ea typeface="Nunito Sans"/>
                <a:cs typeface="Nunito Sans"/>
                <a:sym typeface="Nunito Sans"/>
              </a:rPr>
              <a:t>Do your best!</a:t>
            </a:r>
            <a:endParaRPr b="1" sz="1800">
              <a:solidFill>
                <a:srgbClr val="222222"/>
              </a:solidFill>
              <a:latin typeface="Nunito Sans"/>
              <a:ea typeface="Nunito Sans"/>
              <a:cs typeface="Nunito Sans"/>
              <a:sym typeface="Nunito Sans"/>
            </a:endParaRPr>
          </a:p>
        </p:txBody>
      </p:sp>
      <p:sp>
        <p:nvSpPr>
          <p:cNvPr id="197" name="Google Shape;197;p27"/>
          <p:cNvSpPr/>
          <p:nvPr/>
        </p:nvSpPr>
        <p:spPr>
          <a:xfrm>
            <a:off x="3755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222222"/>
                </a:solidFill>
                <a:latin typeface="Nunito Sans"/>
                <a:ea typeface="Nunito Sans"/>
                <a:cs typeface="Nunito Sans"/>
                <a:sym typeface="Nunito Sans"/>
              </a:rPr>
              <a:t>This is crucial for my career.</a:t>
            </a:r>
            <a:endParaRPr b="1" sz="1800">
              <a:solidFill>
                <a:srgbClr val="222222"/>
              </a:solidFill>
              <a:latin typeface="Nunito Sans"/>
              <a:ea typeface="Nunito Sans"/>
              <a:cs typeface="Nunito Sans"/>
              <a:sym typeface="Nunito Sans"/>
            </a:endParaRPr>
          </a:p>
        </p:txBody>
      </p:sp>
      <p:sp>
        <p:nvSpPr>
          <p:cNvPr id="198" name="Google Shape;198;p27"/>
          <p:cNvSpPr/>
          <p:nvPr/>
        </p:nvSpPr>
        <p:spPr>
          <a:xfrm>
            <a:off x="6368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222222"/>
                </a:solidFill>
                <a:latin typeface="Nunito Sans"/>
                <a:ea typeface="Nunito Sans"/>
                <a:cs typeface="Nunito Sans"/>
                <a:sym typeface="Nunito Sans"/>
              </a:rPr>
              <a:t>I will tip $20.</a:t>
            </a:r>
            <a:endParaRPr b="1" sz="1800">
              <a:solidFill>
                <a:srgbClr val="222222"/>
              </a:solidFill>
              <a:latin typeface="Nunito Sans"/>
              <a:ea typeface="Nunito Sans"/>
              <a:cs typeface="Nunito Sans"/>
              <a:sym typeface="Nunito Sans"/>
            </a:endParaRPr>
          </a:p>
        </p:txBody>
      </p:sp>
      <p:sp>
        <p:nvSpPr>
          <p:cNvPr id="199" name="Google Shape;199;p27"/>
          <p:cNvSpPr/>
          <p:nvPr/>
        </p:nvSpPr>
        <p:spPr>
          <a:xfrm>
            <a:off x="9144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1</a:t>
            </a:r>
            <a:endParaRPr b="1" sz="1600">
              <a:solidFill>
                <a:schemeClr val="lt1"/>
              </a:solidFill>
              <a:latin typeface="Barlow Semi Condensed"/>
              <a:ea typeface="Barlow Semi Condensed"/>
              <a:cs typeface="Barlow Semi Condensed"/>
              <a:sym typeface="Barlow Semi Condensed"/>
            </a:endParaRPr>
          </a:p>
        </p:txBody>
      </p:sp>
      <p:sp>
        <p:nvSpPr>
          <p:cNvPr id="200" name="Google Shape;200;p27"/>
          <p:cNvSpPr/>
          <p:nvPr/>
        </p:nvSpPr>
        <p:spPr>
          <a:xfrm>
            <a:off x="35546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2</a:t>
            </a:r>
            <a:endParaRPr b="1" sz="1600">
              <a:solidFill>
                <a:schemeClr val="lt1"/>
              </a:solidFill>
              <a:latin typeface="Barlow Semi Condensed"/>
              <a:ea typeface="Barlow Semi Condensed"/>
              <a:cs typeface="Barlow Semi Condensed"/>
              <a:sym typeface="Barlow Semi Condensed"/>
            </a:endParaRPr>
          </a:p>
        </p:txBody>
      </p:sp>
      <p:sp>
        <p:nvSpPr>
          <p:cNvPr id="201" name="Google Shape;201;p27"/>
          <p:cNvSpPr/>
          <p:nvPr/>
        </p:nvSpPr>
        <p:spPr>
          <a:xfrm>
            <a:off x="61453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Try It Out!</a:t>
            </a:r>
            <a:endParaRPr/>
          </a:p>
        </p:txBody>
      </p:sp>
      <p:sp>
        <p:nvSpPr>
          <p:cNvPr id="207" name="Google Shape;207;p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28"/>
          <p:cNvSpPr txBox="1"/>
          <p:nvPr/>
        </p:nvSpPr>
        <p:spPr>
          <a:xfrm>
            <a:off x="1173125" y="1046800"/>
            <a:ext cx="7333500" cy="3479400"/>
          </a:xfrm>
          <a:prstGeom prst="rect">
            <a:avLst/>
          </a:prstGeom>
          <a:noFill/>
          <a:ln cap="flat" cmpd="sng" w="19050">
            <a:solidFill>
              <a:srgbClr val="3DBED4"/>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Go to ChatGPT and ask a question or tell it to complete a task.</a:t>
            </a:r>
            <a:endParaRPr sz="1600">
              <a:solidFill>
                <a:schemeClr val="dk1"/>
              </a:solidFill>
              <a:latin typeface="Nunito"/>
              <a:ea typeface="Nunito"/>
              <a:cs typeface="Nunito"/>
              <a:sym typeface="Nunito"/>
            </a:endParaRPr>
          </a:p>
          <a:p>
            <a:pPr indent="-330200" lvl="0" marL="4572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Once you </a:t>
            </a:r>
            <a:r>
              <a:rPr lang="en" sz="1600">
                <a:solidFill>
                  <a:schemeClr val="dk1"/>
                </a:solidFill>
                <a:latin typeface="Nunito"/>
                <a:ea typeface="Nunito"/>
                <a:cs typeface="Nunito"/>
                <a:sym typeface="Nunito"/>
              </a:rPr>
              <a:t>receive</a:t>
            </a:r>
            <a:r>
              <a:rPr lang="en" sz="1600">
                <a:solidFill>
                  <a:schemeClr val="dk1"/>
                </a:solidFill>
                <a:latin typeface="Nunito"/>
                <a:ea typeface="Nunito"/>
                <a:cs typeface="Nunito"/>
                <a:sym typeface="Nunito"/>
              </a:rPr>
              <a:t> the output, open a new chat and ask the same thing, but end your prompt with one of these:</a:t>
            </a:r>
            <a:endParaRPr sz="1600">
              <a:solidFill>
                <a:schemeClr val="dk1"/>
              </a:solidFill>
              <a:latin typeface="Nunito"/>
              <a:ea typeface="Nunito"/>
              <a:cs typeface="Nunito"/>
              <a:sym typeface="Nunito"/>
            </a:endParaRPr>
          </a:p>
          <a:p>
            <a:pPr indent="-330200" lvl="1" marL="9144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"Do your best!"</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"This is crucial for my career."</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"I will tip $20."</a:t>
            </a:r>
            <a:endParaRPr sz="1600">
              <a:solidFill>
                <a:schemeClr val="dk1"/>
              </a:solidFill>
              <a:latin typeface="Nunito"/>
              <a:ea typeface="Nunito"/>
              <a:cs typeface="Nunito"/>
              <a:sym typeface="Nunito"/>
            </a:endParaRPr>
          </a:p>
          <a:p>
            <a:pPr indent="-330200" lvl="0" marL="4572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Note any differences in the AI's responses in terms of tone, length, and relevance.</a:t>
            </a:r>
            <a:endParaRPr sz="1600">
              <a:solidFill>
                <a:schemeClr val="dk1"/>
              </a:solidFill>
              <a:latin typeface="Nunito"/>
              <a:ea typeface="Nunito"/>
              <a:cs typeface="Nunito"/>
              <a:sym typeface="Nunito"/>
            </a:endParaRPr>
          </a:p>
          <a:p>
            <a:pPr indent="0" lvl="0" marL="0" rtl="0" algn="l">
              <a:spcBef>
                <a:spcPts val="1000"/>
              </a:spcBef>
              <a:spcAft>
                <a:spcPts val="0"/>
              </a:spcAft>
              <a:buNone/>
            </a:pPr>
            <a:r>
              <a:t/>
            </a:r>
            <a:endParaRPr sz="1600">
              <a:solidFill>
                <a:schemeClr val="dk1"/>
              </a:solidFill>
              <a:latin typeface="Nunito"/>
              <a:ea typeface="Nunito"/>
              <a:cs typeface="Nunito"/>
              <a:sym typeface="Nunito"/>
            </a:endParaRPr>
          </a:p>
          <a:p>
            <a:pPr indent="0" lvl="0" marL="0" rtl="0" algn="l">
              <a:spcBef>
                <a:spcPts val="1000"/>
              </a:spcBef>
              <a:spcAft>
                <a:spcPts val="1000"/>
              </a:spcAft>
              <a:buNone/>
            </a:pPr>
            <a:r>
              <a:rPr b="1" i="1" lang="en" sz="1600">
                <a:solidFill>
                  <a:schemeClr val="dk1"/>
                </a:solidFill>
                <a:latin typeface="Nunito"/>
                <a:ea typeface="Nunito"/>
                <a:cs typeface="Nunito"/>
                <a:sym typeface="Nunito"/>
              </a:rPr>
              <a:t>Bonus: </a:t>
            </a:r>
            <a:r>
              <a:rPr i="1" lang="en" sz="1600">
                <a:solidFill>
                  <a:schemeClr val="dk1"/>
                </a:solidFill>
                <a:latin typeface="Nunito"/>
                <a:ea typeface="Nunito"/>
                <a:cs typeface="Nunito"/>
                <a:sym typeface="Nunito"/>
              </a:rPr>
              <a:t>Try to come up with your own prompt-ender that impacts the output you </a:t>
            </a:r>
            <a:r>
              <a:rPr i="1" lang="en" sz="1600">
                <a:solidFill>
                  <a:schemeClr val="dk1"/>
                </a:solidFill>
                <a:latin typeface="Nunito"/>
                <a:ea typeface="Nunito"/>
                <a:cs typeface="Nunito"/>
                <a:sym typeface="Nunito"/>
              </a:rPr>
              <a:t>receive</a:t>
            </a:r>
            <a:r>
              <a:rPr i="1" lang="en" sz="1600">
                <a:solidFill>
                  <a:schemeClr val="dk1"/>
                </a:solidFill>
                <a:latin typeface="Nunito"/>
                <a:ea typeface="Nunito"/>
                <a:cs typeface="Nunito"/>
                <a:sym typeface="Nunito"/>
              </a:rPr>
              <a:t> from ChatGPT!</a:t>
            </a:r>
            <a:endParaRPr i="1" sz="16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2" name="Shape 212"/>
        <p:cNvGrpSpPr/>
        <p:nvPr/>
      </p:nvGrpSpPr>
      <p:grpSpPr>
        <a:xfrm>
          <a:off x="0" y="0"/>
          <a:ext cx="0" cy="0"/>
          <a:chOff x="0" y="0"/>
          <a:chExt cx="0" cy="0"/>
        </a:xfrm>
      </p:grpSpPr>
      <p:sp>
        <p:nvSpPr>
          <p:cNvPr id="213" name="Google Shape;213;p29"/>
          <p:cNvSpPr/>
          <p:nvPr/>
        </p:nvSpPr>
        <p:spPr>
          <a:xfrm>
            <a:off x="1467825" y="16196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What is the heaviest hippo ever recorded?</a:t>
            </a:r>
            <a:endParaRPr sz="1200">
              <a:latin typeface="Nunito"/>
              <a:ea typeface="Nunito"/>
              <a:cs typeface="Nunito"/>
              <a:sym typeface="Nunito"/>
            </a:endParaRPr>
          </a:p>
        </p:txBody>
      </p:sp>
      <p:sp>
        <p:nvSpPr>
          <p:cNvPr id="214" name="Google Shape;214;p29"/>
          <p:cNvSpPr/>
          <p:nvPr/>
        </p:nvSpPr>
        <p:spPr>
          <a:xfrm>
            <a:off x="5438150" y="16196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0"/>
              </a:spcAft>
              <a:buNone/>
            </a:pPr>
            <a:r>
              <a:rPr lang="en" sz="1200">
                <a:latin typeface="Nunito"/>
                <a:ea typeface="Nunito"/>
                <a:cs typeface="Nunito"/>
                <a:sym typeface="Nunito"/>
              </a:rPr>
              <a:t>Answer the following question only if you know the answer or can make a well-informed guess; otherwise tell me you don't know it.</a:t>
            </a:r>
            <a:endParaRPr sz="1200">
              <a:latin typeface="Nunito"/>
              <a:ea typeface="Nunito"/>
              <a:cs typeface="Nunito"/>
              <a:sym typeface="Nunito"/>
            </a:endParaRPr>
          </a:p>
          <a:p>
            <a:pPr indent="0" lvl="0" marL="0" rtl="0" algn="l">
              <a:spcBef>
                <a:spcPts val="1000"/>
              </a:spcBef>
              <a:spcAft>
                <a:spcPts val="1000"/>
              </a:spcAft>
              <a:buNone/>
            </a:pPr>
            <a:r>
              <a:rPr lang="en" sz="1200">
                <a:latin typeface="Nunito"/>
                <a:ea typeface="Nunito"/>
                <a:cs typeface="Nunito"/>
                <a:sym typeface="Nunito"/>
              </a:rPr>
              <a:t>What was the heaviest hippo ever recorded?</a:t>
            </a:r>
            <a:endParaRPr sz="1200">
              <a:latin typeface="Nunito"/>
              <a:ea typeface="Nunito"/>
              <a:cs typeface="Nunito"/>
              <a:sym typeface="Nunito"/>
            </a:endParaRPr>
          </a:p>
        </p:txBody>
      </p:sp>
      <p:sp>
        <p:nvSpPr>
          <p:cNvPr id="215" name="Google Shape;215;p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6" name="Google Shape;216;p29"/>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Minimize Hallucinations: Allow “I don’t Know”</a:t>
            </a:r>
            <a:endParaRPr/>
          </a:p>
        </p:txBody>
      </p:sp>
      <p:pic>
        <p:nvPicPr>
          <p:cNvPr id="217" name="Google Shape;217;p29"/>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218" name="Google Shape;218;p29"/>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219" name="Google Shape;219;p29"/>
          <p:cNvSpPr txBox="1"/>
          <p:nvPr/>
        </p:nvSpPr>
        <p:spPr>
          <a:xfrm>
            <a:off x="6696250" y="4158100"/>
            <a:ext cx="199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Let Claude say "I don't know" to prevent hallucinations</a:t>
            </a:r>
            <a:endParaRPr sz="1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30"/>
          <p:cNvSpPr/>
          <p:nvPr/>
        </p:nvSpPr>
        <p:spPr>
          <a:xfrm>
            <a:off x="5438150"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0"/>
              </a:spcAft>
              <a:buNone/>
            </a:pPr>
            <a:r>
              <a:rPr lang="en" sz="1200">
                <a:latin typeface="Nunito"/>
                <a:ea typeface="Nunito"/>
                <a:cs typeface="Nunito"/>
                <a:sym typeface="Nunito"/>
              </a:rPr>
              <a:t>Please follow these steps:</a:t>
            </a:r>
            <a:endParaRPr sz="1200">
              <a:latin typeface="Nunito"/>
              <a:ea typeface="Nunito"/>
              <a:cs typeface="Nunito"/>
              <a:sym typeface="Nunito"/>
            </a:endParaRPr>
          </a:p>
          <a:p>
            <a:pPr indent="0" lvl="0" marL="0" rtl="0" algn="l">
              <a:spcBef>
                <a:spcPts val="1000"/>
              </a:spcBef>
              <a:spcAft>
                <a:spcPts val="0"/>
              </a:spcAft>
              <a:buNone/>
            </a:pPr>
            <a:r>
              <a:rPr lang="en" sz="1200">
                <a:latin typeface="Nunito"/>
                <a:ea typeface="Nunito"/>
                <a:cs typeface="Nunito"/>
                <a:sym typeface="Nunito"/>
              </a:rPr>
              <a:t>1. Write three topic sentences arguing for </a:t>
            </a:r>
            <a:r>
              <a:rPr lang="en" sz="1200">
                <a:latin typeface="Nunito"/>
                <a:ea typeface="Nunito"/>
                <a:cs typeface="Nunito"/>
                <a:sym typeface="Nunito"/>
              </a:rPr>
              <a:t>[statement].</a:t>
            </a:r>
            <a:endParaRPr sz="1200">
              <a:latin typeface="Nunito"/>
              <a:ea typeface="Nunito"/>
              <a:cs typeface="Nunito"/>
              <a:sym typeface="Nunito"/>
            </a:endParaRPr>
          </a:p>
          <a:p>
            <a:pPr indent="0" lvl="0" marL="0" rtl="0" algn="l">
              <a:spcBef>
                <a:spcPts val="1000"/>
              </a:spcBef>
              <a:spcAft>
                <a:spcPts val="0"/>
              </a:spcAft>
              <a:buNone/>
            </a:pPr>
            <a:r>
              <a:rPr lang="en" sz="1200">
                <a:latin typeface="Nunito"/>
                <a:ea typeface="Nunito"/>
                <a:cs typeface="Nunito"/>
                <a:sym typeface="Nunito"/>
              </a:rPr>
              <a:t>2. Write three topic sentences arguing against </a:t>
            </a:r>
            <a:r>
              <a:rPr lang="en" sz="1200">
                <a:latin typeface="Nunito"/>
                <a:ea typeface="Nunito"/>
                <a:cs typeface="Nunito"/>
                <a:sym typeface="Nunito"/>
              </a:rPr>
              <a:t>[statement].</a:t>
            </a:r>
            <a:endParaRPr sz="1200">
              <a:latin typeface="Nunito"/>
              <a:ea typeface="Nunito"/>
              <a:cs typeface="Nunito"/>
              <a:sym typeface="Nunito"/>
            </a:endParaRPr>
          </a:p>
          <a:p>
            <a:pPr indent="0" lvl="0" marL="0" rtl="0" algn="l">
              <a:spcBef>
                <a:spcPts val="1000"/>
              </a:spcBef>
              <a:spcAft>
                <a:spcPts val="1000"/>
              </a:spcAft>
              <a:buNone/>
            </a:pPr>
            <a:r>
              <a:rPr lang="en" sz="1200">
                <a:latin typeface="Nunito"/>
                <a:ea typeface="Nunito"/>
                <a:cs typeface="Nunito"/>
                <a:sym typeface="Nunito"/>
              </a:rPr>
              <a:t>3. Write an essay by expanding each topic sentence from Steps 1 and 2, and adding a conclusion to synthesize the arguments.</a:t>
            </a:r>
            <a:endParaRPr sz="1200">
              <a:latin typeface="Nunito"/>
              <a:ea typeface="Nunito"/>
              <a:cs typeface="Nunito"/>
              <a:sym typeface="Nunito"/>
            </a:endParaRPr>
          </a:p>
        </p:txBody>
      </p:sp>
      <p:sp>
        <p:nvSpPr>
          <p:cNvPr id="225" name="Google Shape;225;p30"/>
          <p:cNvSpPr/>
          <p:nvPr/>
        </p:nvSpPr>
        <p:spPr>
          <a:xfrm>
            <a:off x="1467825"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I want you to write an essay about the statement: [statement] with three topic sentences arguing for the statement, three topic sentences arguing against the statement, and a conclusion at the end.</a:t>
            </a:r>
            <a:endParaRPr sz="1200">
              <a:latin typeface="Nunito"/>
              <a:ea typeface="Nunito"/>
              <a:cs typeface="Nunito"/>
              <a:sym typeface="Nunito"/>
            </a:endParaRPr>
          </a:p>
        </p:txBody>
      </p:sp>
      <p:sp>
        <p:nvSpPr>
          <p:cNvPr id="226" name="Google Shape;226;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7" name="Google Shape;227;p30"/>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Break Complex Tasks Down</a:t>
            </a:r>
            <a:endParaRPr/>
          </a:p>
        </p:txBody>
      </p:sp>
      <p:pic>
        <p:nvPicPr>
          <p:cNvPr id="228" name="Google Shape;228;p30"/>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229" name="Google Shape;229;p30"/>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230" name="Google Shape;230;p30"/>
          <p:cNvSpPr txBox="1"/>
          <p:nvPr/>
        </p:nvSpPr>
        <p:spPr>
          <a:xfrm>
            <a:off x="7121775" y="4486525"/>
            <a:ext cx="120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Anthropic</a:t>
            </a:r>
            <a:endParaRPr sz="1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31"/>
          <p:cNvSpPr/>
          <p:nvPr/>
        </p:nvSpPr>
        <p:spPr>
          <a:xfrm>
            <a:off x="5438150"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Transcribe the text in this image.</a:t>
            </a:r>
            <a:endParaRPr sz="1200">
              <a:latin typeface="Nunito"/>
              <a:ea typeface="Nunito"/>
              <a:cs typeface="Nunito"/>
              <a:sym typeface="Nunito"/>
            </a:endParaRPr>
          </a:p>
        </p:txBody>
      </p:sp>
      <p:sp>
        <p:nvSpPr>
          <p:cNvPr id="236" name="Google Shape;236;p31"/>
          <p:cNvSpPr/>
          <p:nvPr/>
        </p:nvSpPr>
        <p:spPr>
          <a:xfrm>
            <a:off x="1467825"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Can you </a:t>
            </a:r>
            <a:r>
              <a:rPr lang="en" sz="1200">
                <a:latin typeface="Nunito"/>
                <a:ea typeface="Nunito"/>
                <a:cs typeface="Nunito"/>
                <a:sym typeface="Nunito"/>
              </a:rPr>
              <a:t>transcribe</a:t>
            </a:r>
            <a:r>
              <a:rPr lang="en" sz="1200">
                <a:latin typeface="Nunito"/>
                <a:ea typeface="Nunito"/>
                <a:cs typeface="Nunito"/>
                <a:sym typeface="Nunito"/>
              </a:rPr>
              <a:t> the text in this image for me?</a:t>
            </a:r>
            <a:endParaRPr sz="1200">
              <a:latin typeface="Nunito"/>
              <a:ea typeface="Nunito"/>
              <a:cs typeface="Nunito"/>
              <a:sym typeface="Nunito"/>
            </a:endParaRPr>
          </a:p>
        </p:txBody>
      </p:sp>
      <p:sp>
        <p:nvSpPr>
          <p:cNvPr id="237" name="Google Shape;237;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8" name="Google Shape;238;p31"/>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Tell, Don’t Ask</a:t>
            </a:r>
            <a:endParaRPr/>
          </a:p>
        </p:txBody>
      </p:sp>
      <p:pic>
        <p:nvPicPr>
          <p:cNvPr id="239" name="Google Shape;239;p31"/>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240" name="Google Shape;240;p31"/>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241" name="Google Shape;241;p31"/>
          <p:cNvSpPr txBox="1"/>
          <p:nvPr/>
        </p:nvSpPr>
        <p:spPr>
          <a:xfrm>
            <a:off x="7121775" y="4486525"/>
            <a:ext cx="120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Anthropic</a:t>
            </a:r>
            <a:endParaRPr sz="1000">
              <a:latin typeface="Nunito"/>
              <a:ea typeface="Nunito"/>
              <a:cs typeface="Nunito"/>
              <a:sym typeface="Nunito"/>
            </a:endParaRPr>
          </a:p>
        </p:txBody>
      </p:sp>
      <p:pic>
        <p:nvPicPr>
          <p:cNvPr id="242" name="Google Shape;242;p31"/>
          <p:cNvPicPr preferRelativeResize="0"/>
          <p:nvPr/>
        </p:nvPicPr>
        <p:blipFill>
          <a:blip r:embed="rId6">
            <a:alphaModFix/>
          </a:blip>
          <a:stretch>
            <a:fillRect/>
          </a:stretch>
        </p:blipFill>
        <p:spPr>
          <a:xfrm>
            <a:off x="1782224" y="2347250"/>
            <a:ext cx="1357375" cy="1809850"/>
          </a:xfrm>
          <a:prstGeom prst="rect">
            <a:avLst/>
          </a:prstGeom>
          <a:noFill/>
          <a:ln>
            <a:noFill/>
          </a:ln>
        </p:spPr>
      </p:pic>
      <p:pic>
        <p:nvPicPr>
          <p:cNvPr id="243" name="Google Shape;243;p31"/>
          <p:cNvPicPr preferRelativeResize="0"/>
          <p:nvPr/>
        </p:nvPicPr>
        <p:blipFill>
          <a:blip r:embed="rId6">
            <a:alphaModFix/>
          </a:blip>
          <a:stretch>
            <a:fillRect/>
          </a:stretch>
        </p:blipFill>
        <p:spPr>
          <a:xfrm>
            <a:off x="5747924" y="2347250"/>
            <a:ext cx="1357375" cy="180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sp>
        <p:nvSpPr>
          <p:cNvPr id="248" name="Google Shape;248;p32"/>
          <p:cNvSpPr txBox="1"/>
          <p:nvPr/>
        </p:nvSpPr>
        <p:spPr>
          <a:xfrm>
            <a:off x="5425725" y="46441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Adapted from</a:t>
            </a:r>
            <a:r>
              <a:rPr lang="en" sz="1100"/>
              <a:t>: </a:t>
            </a:r>
            <a:r>
              <a:rPr lang="en" sz="1100" u="sng">
                <a:solidFill>
                  <a:schemeClr val="hlink"/>
                </a:solidFill>
                <a:hlinkClick r:id="rId3"/>
              </a:rPr>
              <a:t>@emollick on X</a:t>
            </a:r>
            <a:endParaRPr sz="1100"/>
          </a:p>
        </p:txBody>
      </p:sp>
      <p:sp>
        <p:nvSpPr>
          <p:cNvPr id="249" name="Google Shape;249;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2"/>
          <p:cNvSpPr txBox="1"/>
          <p:nvPr>
            <p:ph idx="1" type="body"/>
          </p:nvPr>
        </p:nvSpPr>
        <p:spPr>
          <a:xfrm>
            <a:off x="1846075" y="1143850"/>
            <a:ext cx="2957700" cy="357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Help me craft a really good prompt for ChatGPT. </a:t>
            </a:r>
            <a:endParaRPr sz="1100"/>
          </a:p>
          <a:p>
            <a:pPr indent="0" lvl="0" marL="0" rtl="0" algn="l">
              <a:spcBef>
                <a:spcPts val="1000"/>
              </a:spcBef>
              <a:spcAft>
                <a:spcPts val="0"/>
              </a:spcAft>
              <a:buNone/>
            </a:pPr>
            <a:r>
              <a:rPr lang="en" sz="1100"/>
              <a:t>First, ask me what I want to do. Pause and wait for my answer. Ask questions to clarify as needed.</a:t>
            </a:r>
            <a:endParaRPr sz="1100"/>
          </a:p>
          <a:p>
            <a:pPr indent="0" lvl="0" marL="0" rtl="0" algn="l">
              <a:spcBef>
                <a:spcPts val="1000"/>
              </a:spcBef>
              <a:spcAft>
                <a:spcPts val="0"/>
              </a:spcAft>
              <a:buNone/>
            </a:pPr>
            <a:r>
              <a:rPr lang="en" sz="1100"/>
              <a:t>Secondly, once you have the information, propose a prompt that incorporates context, provides examples, and a chain-of-thought approach, where the prompt outlines a step-by-step thought process for solving the problem.</a:t>
            </a:r>
            <a:endParaRPr sz="1100"/>
          </a:p>
          <a:p>
            <a:pPr indent="0" lvl="0" marL="0" rtl="0" algn="l">
              <a:spcBef>
                <a:spcPts val="1000"/>
              </a:spcBef>
              <a:spcAft>
                <a:spcPts val="0"/>
              </a:spcAft>
              <a:buNone/>
            </a:pPr>
            <a:r>
              <a:rPr lang="en" sz="1100"/>
              <a:t>Third, demonstrate what your answer would be if you were responding as ChatGPT to the given prompt.</a:t>
            </a:r>
            <a:endParaRPr sz="1100"/>
          </a:p>
          <a:p>
            <a:pPr indent="0" lvl="0" marL="0" rtl="0" algn="l">
              <a:spcBef>
                <a:spcPts val="1000"/>
              </a:spcBef>
              <a:spcAft>
                <a:spcPts val="1000"/>
              </a:spcAft>
              <a:buNone/>
            </a:pPr>
            <a:r>
              <a:rPr lang="en" sz="1100"/>
              <a:t>Fourth, ask if the user has any suggestions and help them revise the prompt.</a:t>
            </a:r>
            <a:endParaRPr sz="1100"/>
          </a:p>
        </p:txBody>
      </p:sp>
      <p:sp>
        <p:nvSpPr>
          <p:cNvPr id="251" name="Google Shape;251;p32"/>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Ask ChatGPT to design a prompt for you</a:t>
            </a:r>
            <a:endParaRPr/>
          </a:p>
        </p:txBody>
      </p:sp>
      <p:sp>
        <p:nvSpPr>
          <p:cNvPr id="252" name="Google Shape;252;p32"/>
          <p:cNvSpPr/>
          <p:nvPr/>
        </p:nvSpPr>
        <p:spPr>
          <a:xfrm>
            <a:off x="1141894" y="1143802"/>
            <a:ext cx="540113" cy="527883"/>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53" name="Google Shape;253;p32"/>
          <p:cNvGrpSpPr/>
          <p:nvPr/>
        </p:nvGrpSpPr>
        <p:grpSpPr>
          <a:xfrm>
            <a:off x="1304841" y="1293460"/>
            <a:ext cx="214220" cy="228567"/>
            <a:chOff x="7655125" y="1706050"/>
            <a:chExt cx="683100" cy="728850"/>
          </a:xfrm>
        </p:grpSpPr>
        <p:sp>
          <p:nvSpPr>
            <p:cNvPr id="254" name="Google Shape;254;p32"/>
            <p:cNvSpPr/>
            <p:nvPr/>
          </p:nvSpPr>
          <p:spPr>
            <a:xfrm>
              <a:off x="7838575" y="1706050"/>
              <a:ext cx="316200" cy="316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55" name="Google Shape;255;p32"/>
            <p:cNvSpPr/>
            <p:nvPr/>
          </p:nvSpPr>
          <p:spPr>
            <a:xfrm>
              <a:off x="7655125" y="2119000"/>
              <a:ext cx="683100" cy="3159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grpSp>
        <p:nvGrpSpPr>
          <p:cNvPr id="256" name="Google Shape;256;p32"/>
          <p:cNvGrpSpPr/>
          <p:nvPr/>
        </p:nvGrpSpPr>
        <p:grpSpPr>
          <a:xfrm>
            <a:off x="4996341" y="1143809"/>
            <a:ext cx="540113" cy="527883"/>
            <a:chOff x="5272875" y="1207050"/>
            <a:chExt cx="1722300" cy="1683300"/>
          </a:xfrm>
        </p:grpSpPr>
        <p:sp>
          <p:nvSpPr>
            <p:cNvPr id="257" name="Google Shape;257;p32"/>
            <p:cNvSpPr/>
            <p:nvPr/>
          </p:nvSpPr>
          <p:spPr>
            <a:xfrm>
              <a:off x="5272875" y="1207050"/>
              <a:ext cx="1722300" cy="1683300"/>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58" name="Google Shape;258;p32"/>
            <p:cNvPicPr preferRelativeResize="0"/>
            <p:nvPr/>
          </p:nvPicPr>
          <p:blipFill>
            <a:blip r:embed="rId4">
              <a:alphaModFix/>
            </a:blip>
            <a:stretch>
              <a:fillRect/>
            </a:stretch>
          </p:blipFill>
          <p:spPr>
            <a:xfrm>
              <a:off x="5667500" y="1582175"/>
              <a:ext cx="933049" cy="933049"/>
            </a:xfrm>
            <a:prstGeom prst="rect">
              <a:avLst/>
            </a:prstGeom>
            <a:noFill/>
            <a:ln>
              <a:noFill/>
            </a:ln>
          </p:spPr>
        </p:pic>
      </p:grpSp>
      <p:sp>
        <p:nvSpPr>
          <p:cNvPr id="259" name="Google Shape;259;p32"/>
          <p:cNvSpPr txBox="1"/>
          <p:nvPr>
            <p:ph idx="1" type="body"/>
          </p:nvPr>
        </p:nvSpPr>
        <p:spPr>
          <a:xfrm>
            <a:off x="5686725" y="1143850"/>
            <a:ext cx="2953500" cy="3516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100"/>
              <a:t>Of course, I'm here to assist you! To start off, could you please tell me what you would like to accomplish with the prompt for ChatGPT? Are there any specific topics, themes, or tasks you have in mind?</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3"/>
          <p:cNvPicPr preferRelativeResize="0"/>
          <p:nvPr/>
        </p:nvPicPr>
        <p:blipFill rotWithShape="1">
          <a:blip r:embed="rId3">
            <a:alphaModFix/>
          </a:blip>
          <a:srcRect b="0" l="0" r="0" t="38837"/>
          <a:stretch/>
        </p:blipFill>
        <p:spPr>
          <a:xfrm>
            <a:off x="5242250" y="1030200"/>
            <a:ext cx="3444599" cy="3393426"/>
          </a:xfrm>
          <a:prstGeom prst="rect">
            <a:avLst/>
          </a:prstGeom>
          <a:noFill/>
          <a:ln>
            <a:noFill/>
          </a:ln>
          <a:effectLst>
            <a:outerShdw blurRad="57150" rotWithShape="0" algn="bl" dir="5400000" dist="19050">
              <a:srgbClr val="000000">
                <a:alpha val="50000"/>
              </a:srgbClr>
            </a:outerShdw>
          </a:effectLst>
        </p:spPr>
      </p:pic>
      <p:sp>
        <p:nvSpPr>
          <p:cNvPr id="265" name="Google Shape;265;p33"/>
          <p:cNvSpPr txBox="1"/>
          <p:nvPr>
            <p:ph idx="1" type="body"/>
          </p:nvPr>
        </p:nvSpPr>
        <p:spPr>
          <a:xfrm>
            <a:off x="1827599" y="1372450"/>
            <a:ext cx="2927700" cy="294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My writing style: Confident, Informing, Inspiring. Tell good stories.</a:t>
            </a:r>
            <a:endParaRPr/>
          </a:p>
          <a:p>
            <a:pPr indent="0" lvl="0" marL="0" rtl="0" algn="l">
              <a:spcBef>
                <a:spcPts val="0"/>
              </a:spcBef>
              <a:spcAft>
                <a:spcPts val="0"/>
              </a:spcAft>
              <a:buNone/>
            </a:pPr>
            <a:r>
              <a:rPr lang="en"/>
              <a:t>1. Be straightforward.</a:t>
            </a:r>
            <a:endParaRPr/>
          </a:p>
          <a:p>
            <a:pPr indent="0" lvl="0" marL="0" rtl="0" algn="l">
              <a:spcBef>
                <a:spcPts val="0"/>
              </a:spcBef>
              <a:spcAft>
                <a:spcPts val="0"/>
              </a:spcAft>
              <a:buNone/>
            </a:pPr>
            <a:r>
              <a:rPr lang="en"/>
              <a:t>2. Keep the language casual, but professional.</a:t>
            </a:r>
            <a:endParaRPr/>
          </a:p>
          <a:p>
            <a:pPr indent="0" lvl="0" marL="0" rtl="0" algn="l">
              <a:spcBef>
                <a:spcPts val="0"/>
              </a:spcBef>
              <a:spcAft>
                <a:spcPts val="0"/>
              </a:spcAft>
              <a:buNone/>
            </a:pPr>
            <a:r>
              <a:rPr lang="en"/>
              <a:t>3. Humor is appreciated, but keep it subtle and don't force it.</a:t>
            </a:r>
            <a:endParaRPr/>
          </a:p>
          <a:p>
            <a:pPr indent="0" lvl="0" marL="0" rtl="0" algn="l">
              <a:spcBef>
                <a:spcPts val="0"/>
              </a:spcBef>
              <a:spcAft>
                <a:spcPts val="0"/>
              </a:spcAft>
              <a:buNone/>
            </a:pPr>
            <a:r>
              <a:rPr lang="en"/>
              <a:t>4. Don't be afraid to rewrite until it feels right.</a:t>
            </a:r>
            <a:endParaRPr/>
          </a:p>
          <a:p>
            <a:pPr indent="0" lvl="0" marL="0" rtl="0" algn="l">
              <a:spcBef>
                <a:spcPts val="0"/>
              </a:spcBef>
              <a:spcAft>
                <a:spcPts val="0"/>
              </a:spcAft>
              <a:buNone/>
            </a:pPr>
            <a:r>
              <a:rPr lang="en"/>
              <a:t>5. Keep it as brief and to the point as possible.</a:t>
            </a:r>
            <a:endParaRPr/>
          </a:p>
        </p:txBody>
      </p:sp>
      <p:sp>
        <p:nvSpPr>
          <p:cNvPr id="266" name="Google Shape;266;p33"/>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Adopting</a:t>
            </a:r>
            <a:r>
              <a:rPr lang="en"/>
              <a:t> Your Writing Style (or Your Company’s)</a:t>
            </a:r>
            <a:endParaRPr/>
          </a:p>
        </p:txBody>
      </p:sp>
      <p:sp>
        <p:nvSpPr>
          <p:cNvPr id="267" name="Google Shape;267;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33"/>
          <p:cNvSpPr/>
          <p:nvPr/>
        </p:nvSpPr>
        <p:spPr>
          <a:xfrm>
            <a:off x="1141894" y="1372402"/>
            <a:ext cx="540000" cy="528000"/>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269" name="Google Shape;269;p33"/>
          <p:cNvGrpSpPr/>
          <p:nvPr/>
        </p:nvGrpSpPr>
        <p:grpSpPr>
          <a:xfrm>
            <a:off x="1304841" y="1522060"/>
            <a:ext cx="214220" cy="228567"/>
            <a:chOff x="7655125" y="1706050"/>
            <a:chExt cx="683100" cy="728850"/>
          </a:xfrm>
        </p:grpSpPr>
        <p:sp>
          <p:nvSpPr>
            <p:cNvPr id="270" name="Google Shape;270;p33"/>
            <p:cNvSpPr/>
            <p:nvPr/>
          </p:nvSpPr>
          <p:spPr>
            <a:xfrm>
              <a:off x="7838575" y="1706050"/>
              <a:ext cx="316200" cy="316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71" name="Google Shape;271;p33"/>
            <p:cNvSpPr/>
            <p:nvPr/>
          </p:nvSpPr>
          <p:spPr>
            <a:xfrm>
              <a:off x="7655125" y="2119000"/>
              <a:ext cx="683100" cy="3159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7" name="Google Shape;277;p34"/>
          <p:cNvSpPr txBox="1"/>
          <p:nvPr>
            <p:ph type="ctrTitle"/>
          </p:nvPr>
        </p:nvSpPr>
        <p:spPr>
          <a:xfrm>
            <a:off x="0" y="1319250"/>
            <a:ext cx="9144000" cy="2505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dk1"/>
                </a:solidFill>
                <a:latin typeface="Barlow Condensed"/>
                <a:ea typeface="Barlow Condensed"/>
                <a:cs typeface="Barlow Condensed"/>
                <a:sym typeface="Barlow Condensed"/>
              </a:rPr>
              <a:t>Do I have to type this out</a:t>
            </a:r>
            <a:r>
              <a:rPr lang="en" sz="4800">
                <a:solidFill>
                  <a:schemeClr val="dk1"/>
                </a:solidFill>
                <a:latin typeface="Barlow Condensed"/>
                <a:ea typeface="Barlow Condensed"/>
                <a:cs typeface="Barlow Condensed"/>
                <a:sym typeface="Barlow Condensed"/>
              </a:rPr>
              <a:t> </a:t>
            </a:r>
            <a:r>
              <a:rPr lang="en" sz="4800">
                <a:latin typeface="Barlow Condensed"/>
                <a:ea typeface="Barlow Condensed"/>
                <a:cs typeface="Barlow Condensed"/>
                <a:sym typeface="Barlow Condensed"/>
              </a:rPr>
              <a:t>every </a:t>
            </a:r>
            <a:r>
              <a:rPr lang="en" sz="4800">
                <a:solidFill>
                  <a:schemeClr val="dk1"/>
                </a:solidFill>
                <a:latin typeface="Barlow Condensed"/>
                <a:ea typeface="Barlow Condensed"/>
                <a:cs typeface="Barlow Condensed"/>
                <a:sym typeface="Barlow Condensed"/>
              </a:rPr>
              <a:t>time?</a:t>
            </a:r>
            <a:endParaRPr sz="4800">
              <a:solidFill>
                <a:schemeClr val="dk1"/>
              </a:solidFill>
              <a:latin typeface="Barlow Condensed"/>
              <a:ea typeface="Barlow Condensed"/>
              <a:cs typeface="Barlow Condensed"/>
              <a:sym typeface="Barlow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5"/>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Custom Instructions</a:t>
            </a:r>
            <a:endParaRPr/>
          </a:p>
        </p:txBody>
      </p:sp>
      <p:sp>
        <p:nvSpPr>
          <p:cNvPr id="283" name="Google Shape;283;p3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35"/>
          <p:cNvSpPr txBox="1"/>
          <p:nvPr>
            <p:ph idx="1" type="body"/>
          </p:nvPr>
        </p:nvSpPr>
        <p:spPr>
          <a:xfrm>
            <a:off x="1142150" y="1143850"/>
            <a:ext cx="3933300" cy="2357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sz="1600"/>
              <a:t>💻 On web, click on </a:t>
            </a:r>
            <a:r>
              <a:rPr b="1" lang="en" sz="1600"/>
              <a:t>your name</a:t>
            </a:r>
            <a:r>
              <a:rPr lang="en" sz="1600"/>
              <a:t> → </a:t>
            </a:r>
            <a:r>
              <a:rPr b="1" lang="en" sz="1600"/>
              <a:t>Settings</a:t>
            </a:r>
            <a:r>
              <a:rPr lang="en" sz="1600"/>
              <a:t> → </a:t>
            </a:r>
            <a:r>
              <a:rPr b="1" lang="en" sz="1600"/>
              <a:t>Beta</a:t>
            </a:r>
            <a:r>
              <a:rPr lang="en" sz="1600"/>
              <a:t> </a:t>
            </a:r>
            <a:r>
              <a:rPr b="1" lang="en" sz="1600"/>
              <a:t>features</a:t>
            </a:r>
            <a:r>
              <a:rPr lang="en" sz="1600"/>
              <a:t> → </a:t>
            </a:r>
            <a:r>
              <a:rPr b="1" lang="en" sz="1600"/>
              <a:t>Custom</a:t>
            </a:r>
            <a:r>
              <a:rPr lang="en" sz="1600"/>
              <a:t> </a:t>
            </a:r>
            <a:r>
              <a:rPr b="1" lang="en" sz="1600"/>
              <a:t>instructions</a:t>
            </a:r>
            <a:r>
              <a:rPr lang="en" sz="1600"/>
              <a:t>.</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rPr lang="en" sz="1600"/>
              <a:t>📱On iOS, go to </a:t>
            </a:r>
            <a:r>
              <a:rPr b="1" lang="en" sz="1600"/>
              <a:t>Settings</a:t>
            </a:r>
            <a:r>
              <a:rPr lang="en" sz="1600"/>
              <a:t> […] → </a:t>
            </a:r>
            <a:r>
              <a:rPr b="1" lang="en" sz="1600"/>
              <a:t>Custom instructions</a:t>
            </a:r>
            <a:endParaRPr b="1" sz="1600"/>
          </a:p>
          <a:p>
            <a:pPr indent="0" lvl="0" marL="0" rtl="0" algn="l">
              <a:spcBef>
                <a:spcPts val="1000"/>
              </a:spcBef>
              <a:spcAft>
                <a:spcPts val="1000"/>
              </a:spcAft>
              <a:buNone/>
            </a:pPr>
            <a:r>
              <a:t/>
            </a:r>
            <a:endParaRPr/>
          </a:p>
        </p:txBody>
      </p:sp>
      <p:pic>
        <p:nvPicPr>
          <p:cNvPr id="285" name="Google Shape;285;p35"/>
          <p:cNvPicPr preferRelativeResize="0"/>
          <p:nvPr/>
        </p:nvPicPr>
        <p:blipFill>
          <a:blip r:embed="rId3">
            <a:alphaModFix/>
          </a:blip>
          <a:stretch>
            <a:fillRect/>
          </a:stretch>
        </p:blipFill>
        <p:spPr>
          <a:xfrm>
            <a:off x="6060225" y="0"/>
            <a:ext cx="2626574" cy="4441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a:blip r:embed="rId3">
            <a:alphaModFix/>
          </a:blip>
          <a:stretch>
            <a:fillRect/>
          </a:stretch>
        </p:blipFill>
        <p:spPr>
          <a:xfrm>
            <a:off x="4613248" y="990045"/>
            <a:ext cx="4073603" cy="3444599"/>
          </a:xfrm>
          <a:prstGeom prst="rect">
            <a:avLst/>
          </a:prstGeom>
          <a:noFill/>
          <a:ln>
            <a:noFill/>
          </a:ln>
        </p:spPr>
      </p:pic>
      <p:sp>
        <p:nvSpPr>
          <p:cNvPr id="291" name="Google Shape;291;p36"/>
          <p:cNvSpPr txBox="1"/>
          <p:nvPr>
            <p:ph idx="1" type="body"/>
          </p:nvPr>
        </p:nvSpPr>
        <p:spPr>
          <a:xfrm>
            <a:off x="1142150" y="1143850"/>
            <a:ext cx="3063300" cy="3317700"/>
          </a:xfrm>
          <a:prstGeom prst="rect">
            <a:avLst/>
          </a:prstGeom>
        </p:spPr>
        <p:txBody>
          <a:bodyPr anchorCtr="0" anchor="t" bIns="0" lIns="0" spcFirstLastPara="1" rIns="0" wrap="square" tIns="0">
            <a:spAutoFit/>
          </a:bodyPr>
          <a:lstStyle/>
          <a:p>
            <a:pPr indent="-292100" lvl="0" marL="457200" rtl="0" algn="l">
              <a:spcBef>
                <a:spcPts val="0"/>
              </a:spcBef>
              <a:spcAft>
                <a:spcPts val="0"/>
              </a:spcAft>
              <a:buSzPts val="1000"/>
              <a:buChar char="⮕"/>
            </a:pPr>
            <a:r>
              <a:rPr b="1" lang="en"/>
              <a:t>About Me</a:t>
            </a:r>
            <a:r>
              <a:rPr lang="en"/>
              <a:t> (1500 characters)</a:t>
            </a:r>
            <a:r>
              <a:rPr lang="en"/>
              <a:t>:</a:t>
            </a:r>
            <a:endParaRPr/>
          </a:p>
          <a:p>
            <a:pPr indent="-317500" lvl="1" marL="914400" rtl="0" algn="l">
              <a:spcBef>
                <a:spcPts val="0"/>
              </a:spcBef>
              <a:spcAft>
                <a:spcPts val="0"/>
              </a:spcAft>
              <a:buSzPts val="1400"/>
              <a:buChar char="○"/>
            </a:pPr>
            <a:r>
              <a:rPr lang="en"/>
              <a:t>Biographical information</a:t>
            </a:r>
            <a:endParaRPr/>
          </a:p>
          <a:p>
            <a:pPr indent="-317500" lvl="1" marL="914400" rtl="0" algn="l">
              <a:spcBef>
                <a:spcPts val="0"/>
              </a:spcBef>
              <a:spcAft>
                <a:spcPts val="0"/>
              </a:spcAft>
              <a:buSzPts val="1400"/>
              <a:buChar char="○"/>
            </a:pPr>
            <a:r>
              <a:rPr lang="en"/>
              <a:t>Tech you use</a:t>
            </a:r>
            <a:endParaRPr/>
          </a:p>
          <a:p>
            <a:pPr indent="-317500" lvl="1" marL="914400" rtl="0" algn="l">
              <a:spcBef>
                <a:spcPts val="0"/>
              </a:spcBef>
              <a:spcAft>
                <a:spcPts val="0"/>
              </a:spcAft>
              <a:buSzPts val="1400"/>
              <a:buChar char="○"/>
            </a:pPr>
            <a:r>
              <a:rPr lang="en"/>
              <a:t>Your role and company</a:t>
            </a:r>
            <a:endParaRPr/>
          </a:p>
          <a:p>
            <a:pPr indent="-317500" lvl="1" marL="914400" rtl="0" algn="l">
              <a:spcBef>
                <a:spcPts val="0"/>
              </a:spcBef>
              <a:spcAft>
                <a:spcPts val="0"/>
              </a:spcAft>
              <a:buSzPts val="1400"/>
              <a:buChar char="○"/>
            </a:pPr>
            <a:r>
              <a:rPr lang="en"/>
              <a:t>Current projects and goals</a:t>
            </a:r>
            <a:endParaRPr/>
          </a:p>
          <a:p>
            <a:pPr indent="-317500" lvl="1" marL="914400" rtl="0" algn="l">
              <a:spcBef>
                <a:spcPts val="0"/>
              </a:spcBef>
              <a:spcAft>
                <a:spcPts val="0"/>
              </a:spcAft>
              <a:buSzPts val="1400"/>
              <a:buChar char="○"/>
            </a:pPr>
            <a:r>
              <a:rPr lang="en"/>
              <a:t>Your writing style</a:t>
            </a:r>
            <a:endParaRPr/>
          </a:p>
          <a:p>
            <a:pPr indent="-317500" lvl="1" marL="914400" rtl="0" algn="l">
              <a:spcBef>
                <a:spcPts val="0"/>
              </a:spcBef>
              <a:spcAft>
                <a:spcPts val="0"/>
              </a:spcAft>
              <a:buSzPts val="1400"/>
              <a:buChar char="○"/>
            </a:pPr>
            <a:r>
              <a:rPr lang="en"/>
              <a:t>Company brand voice</a:t>
            </a:r>
            <a:endParaRPr/>
          </a:p>
          <a:p>
            <a:pPr indent="-292100" lvl="0" marL="457200" rtl="0" algn="l">
              <a:spcBef>
                <a:spcPts val="1000"/>
              </a:spcBef>
              <a:spcAft>
                <a:spcPts val="0"/>
              </a:spcAft>
              <a:buSzPts val="1000"/>
              <a:buChar char="⮕"/>
            </a:pPr>
            <a:r>
              <a:rPr b="1" lang="en"/>
              <a:t>How to Respond</a:t>
            </a:r>
            <a:r>
              <a:rPr lang="en"/>
              <a:t> (1500 ch)</a:t>
            </a:r>
            <a:r>
              <a:rPr lang="en"/>
              <a:t>:</a:t>
            </a:r>
            <a:endParaRPr/>
          </a:p>
          <a:p>
            <a:pPr indent="-317500" lvl="1" marL="914400" rtl="0" algn="l">
              <a:spcBef>
                <a:spcPts val="0"/>
              </a:spcBef>
              <a:spcAft>
                <a:spcPts val="0"/>
              </a:spcAft>
              <a:buSzPts val="1400"/>
              <a:buChar char="○"/>
            </a:pPr>
            <a:r>
              <a:rPr lang="en"/>
              <a:t>When to use each style</a:t>
            </a:r>
            <a:endParaRPr/>
          </a:p>
          <a:p>
            <a:pPr indent="-317500" lvl="1" marL="914400" rtl="0" algn="l">
              <a:spcBef>
                <a:spcPts val="0"/>
              </a:spcBef>
              <a:spcAft>
                <a:spcPts val="0"/>
              </a:spcAft>
              <a:buSzPts val="1400"/>
              <a:buChar char="○"/>
            </a:pPr>
            <a:r>
              <a:rPr lang="en"/>
              <a:t>Dialects to use</a:t>
            </a:r>
            <a:endParaRPr/>
          </a:p>
          <a:p>
            <a:pPr indent="-317500" lvl="1" marL="914400" rtl="0" algn="l">
              <a:spcBef>
                <a:spcPts val="0"/>
              </a:spcBef>
              <a:spcAft>
                <a:spcPts val="0"/>
              </a:spcAft>
              <a:buSzPts val="1400"/>
              <a:buChar char="○"/>
            </a:pPr>
            <a:r>
              <a:rPr lang="en"/>
              <a:t>Chain of thought, step by step, “I don’t know”.</a:t>
            </a:r>
            <a:endParaRPr/>
          </a:p>
          <a:p>
            <a:pPr indent="-317500" lvl="1" marL="914400" rtl="0" algn="l">
              <a:spcBef>
                <a:spcPts val="0"/>
              </a:spcBef>
              <a:spcAft>
                <a:spcPts val="0"/>
              </a:spcAft>
              <a:buSzPts val="1400"/>
              <a:buChar char="○"/>
            </a:pPr>
            <a:r>
              <a:rPr lang="en"/>
              <a:t>Give a persona</a:t>
            </a:r>
            <a:endParaRPr/>
          </a:p>
        </p:txBody>
      </p:sp>
      <p:sp>
        <p:nvSpPr>
          <p:cNvPr id="292" name="Google Shape;292;p36"/>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 Instructions: Where We Put it All Together</a:t>
            </a:r>
            <a:endParaRPr/>
          </a:p>
        </p:txBody>
      </p:sp>
      <p:sp>
        <p:nvSpPr>
          <p:cNvPr id="293" name="Google Shape;293;p3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Suggested Agenda (</a:t>
            </a:r>
            <a:r>
              <a:rPr lang="en"/>
              <a:t>45 minutes</a:t>
            </a:r>
            <a:r>
              <a:rPr lang="en"/>
              <a:t>)</a:t>
            </a:r>
            <a:endParaRPr/>
          </a:p>
        </p:txBody>
      </p:sp>
      <p:sp>
        <p:nvSpPr>
          <p:cNvPr id="135" name="Google Shape;135;p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6" name="Google Shape;136;p19"/>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Nunito"/>
                <a:ea typeface="Nunito"/>
                <a:cs typeface="Nunito"/>
                <a:sym typeface="Nunito"/>
              </a:rPr>
              <a:t>0:00-0:02 Review Learning Objectives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0:02-0:25 Optimizing Prompts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0:25-0:40 Practice: Building Your Custom </a:t>
            </a:r>
            <a:r>
              <a:rPr lang="en" sz="1800">
                <a:latin typeface="Nunito"/>
                <a:ea typeface="Nunito"/>
                <a:cs typeface="Nunito"/>
                <a:sym typeface="Nunito"/>
              </a:rPr>
              <a:t>Instructions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0:40-0:45 Reflection</a:t>
            </a:r>
            <a:endParaRPr sz="1800">
              <a:latin typeface="Nunito"/>
              <a:ea typeface="Nunito"/>
              <a:cs typeface="Nunito"/>
              <a:sym typeface="Nunito"/>
            </a:endParaRPr>
          </a:p>
          <a:p>
            <a:pPr indent="0" lvl="0" marL="0" rtl="0" algn="l">
              <a:lnSpc>
                <a:spcPct val="150000"/>
              </a:lnSpc>
              <a:spcBef>
                <a:spcPts val="0"/>
              </a:spcBef>
              <a:spcAft>
                <a:spcPts val="0"/>
              </a:spcAft>
              <a:buNone/>
            </a:pPr>
            <a:r>
              <a:t/>
            </a:r>
            <a:endParaRPr sz="1800">
              <a:latin typeface="Nunito"/>
              <a:ea typeface="Nunito"/>
              <a:cs typeface="Nunito"/>
              <a:sym typeface="Nunito"/>
            </a:endParaRPr>
          </a:p>
          <a:p>
            <a:pPr indent="0" lvl="0" marL="0" rtl="0" algn="l">
              <a:lnSpc>
                <a:spcPct val="150000"/>
              </a:lnSpc>
              <a:spcBef>
                <a:spcPts val="0"/>
              </a:spcBef>
              <a:spcAft>
                <a:spcPts val="0"/>
              </a:spcAft>
              <a:buNone/>
            </a:pPr>
            <a:r>
              <a:rPr b="1" i="1" lang="en" sz="1800">
                <a:latin typeface="Nunito"/>
                <a:ea typeface="Nunito"/>
                <a:cs typeface="Nunito"/>
                <a:sym typeface="Nunito"/>
              </a:rPr>
              <a:t>*these are estimates - timings will vary!</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b="1" i="1" sz="18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7"/>
          <p:cNvSpPr txBox="1"/>
          <p:nvPr>
            <p:ph type="ctrTitle"/>
          </p:nvPr>
        </p:nvSpPr>
        <p:spPr>
          <a:xfrm>
            <a:off x="1028700" y="3520150"/>
            <a:ext cx="73695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Building Your Custom Instructions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304" name="Google Shape;304;p38"/>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Consider: </a:t>
            </a:r>
            <a:r>
              <a:rPr lang="en"/>
              <a:t>Large Language Model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 name="Google Shape;305;p38"/>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Hallucinations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Fabricating facts or details</a:t>
            </a:r>
            <a:endParaRPr sz="1600">
              <a:latin typeface="Proxima Nova"/>
              <a:ea typeface="Proxima Nova"/>
              <a:cs typeface="Proxima Nova"/>
              <a:sym typeface="Proxima Nova"/>
            </a:endParaRPr>
          </a:p>
        </p:txBody>
      </p:sp>
      <p:sp>
        <p:nvSpPr>
          <p:cNvPr id="306" name="Google Shape;306;p38"/>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07" name="Google Shape;307;p38"/>
          <p:cNvCxnSpPr/>
          <p:nvPr/>
        </p:nvCxnSpPr>
        <p:spPr>
          <a:xfrm>
            <a:off x="1563463"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308" name="Google Shape;308;p38"/>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Repetitive Tone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latin typeface="Proxima Nova"/>
                <a:ea typeface="Proxima Nova"/>
                <a:cs typeface="Proxima Nova"/>
                <a:sym typeface="Proxima Nova"/>
              </a:rPr>
              <a:t>At least out of the box</a:t>
            </a:r>
            <a:endParaRPr sz="1600">
              <a:latin typeface="Proxima Nova"/>
              <a:ea typeface="Proxima Nova"/>
              <a:cs typeface="Proxima Nova"/>
              <a:sym typeface="Proxima Nova"/>
            </a:endParaRPr>
          </a:p>
        </p:txBody>
      </p:sp>
      <p:sp>
        <p:nvSpPr>
          <p:cNvPr id="309" name="Google Shape;309;p38"/>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10" name="Google Shape;310;p38"/>
          <p:cNvCxnSpPr/>
          <p:nvPr/>
        </p:nvCxnSpPr>
        <p:spPr>
          <a:xfrm>
            <a:off x="1582549"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311" name="Google Shape;311;p38"/>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12" name="Google Shape;312;p38"/>
          <p:cNvCxnSpPr/>
          <p:nvPr/>
        </p:nvCxnSpPr>
        <p:spPr>
          <a:xfrm>
            <a:off x="1582549"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313" name="Google Shape;313;p38"/>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A blind spot for recent events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Knowledge cut-off at e.g. 2021</a:t>
            </a:r>
            <a:endParaRPr sz="1600">
              <a:solidFill>
                <a:srgbClr val="222222"/>
              </a:solidFill>
              <a:latin typeface="Proxima Nova"/>
              <a:ea typeface="Proxima Nova"/>
              <a:cs typeface="Proxima Nova"/>
              <a:sym typeface="Proxima Nova"/>
            </a:endParaRPr>
          </a:p>
        </p:txBody>
      </p:sp>
      <p:sp>
        <p:nvSpPr>
          <p:cNvPr id="314" name="Google Shape;314;p38"/>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15" name="Google Shape;315;p38"/>
          <p:cNvCxnSpPr/>
          <p:nvPr/>
        </p:nvCxnSpPr>
        <p:spPr>
          <a:xfrm>
            <a:off x="1582549"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316" name="Google Shape;316;p38"/>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lack of self-awareness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LLMs can’t train on themselves</a:t>
            </a:r>
            <a:endParaRPr b="1" sz="1600">
              <a:latin typeface="Proxima Nova"/>
              <a:ea typeface="Proxima Nova"/>
              <a:cs typeface="Proxima Nova"/>
              <a:sym typeface="Proxima Nova"/>
            </a:endParaRPr>
          </a:p>
        </p:txBody>
      </p:sp>
      <p:sp>
        <p:nvSpPr>
          <p:cNvPr id="317" name="Google Shape;317;p38"/>
          <p:cNvSpPr txBox="1"/>
          <p:nvPr/>
        </p:nvSpPr>
        <p:spPr>
          <a:xfrm>
            <a:off x="5471858" y="2092416"/>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Taking mental shortcuts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Over-reliance on training data</a:t>
            </a:r>
            <a:endParaRPr b="1" sz="1600">
              <a:latin typeface="Proxima Nova"/>
              <a:ea typeface="Proxima Nova"/>
              <a:cs typeface="Proxima Nova"/>
              <a:sym typeface="Proxima Nova"/>
            </a:endParaRPr>
          </a:p>
        </p:txBody>
      </p:sp>
      <p:sp>
        <p:nvSpPr>
          <p:cNvPr id="318" name="Google Shape;318;p38"/>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319" name="Google Shape;319;p38"/>
          <p:cNvCxnSpPr/>
          <p:nvPr/>
        </p:nvCxnSpPr>
        <p:spPr>
          <a:xfrm>
            <a:off x="5373535"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320" name="Google Shape;320;p38"/>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21" name="Google Shape;321;p38"/>
          <p:cNvCxnSpPr/>
          <p:nvPr/>
        </p:nvCxnSpPr>
        <p:spPr>
          <a:xfrm>
            <a:off x="5340167"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322" name="Google Shape;322;p38"/>
          <p:cNvSpPr txBox="1"/>
          <p:nvPr/>
        </p:nvSpPr>
        <p:spPr>
          <a:xfrm>
            <a:off x="5471858" y="1306441"/>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Basic Math</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An inability to add up</a:t>
            </a:r>
            <a:endParaRPr b="1" sz="1600">
              <a:latin typeface="Proxima Nova"/>
              <a:ea typeface="Proxima Nova"/>
              <a:cs typeface="Proxima Nova"/>
              <a:sym typeface="Proxima Nova"/>
            </a:endParaRPr>
          </a:p>
        </p:txBody>
      </p:sp>
      <p:sp>
        <p:nvSpPr>
          <p:cNvPr id="323" name="Google Shape;323;p38"/>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24" name="Google Shape;324;p38"/>
          <p:cNvCxnSpPr/>
          <p:nvPr/>
        </p:nvCxnSpPr>
        <p:spPr>
          <a:xfrm>
            <a:off x="5373535"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325" name="Google Shape;325;p38"/>
          <p:cNvSpPr txBox="1"/>
          <p:nvPr/>
        </p:nvSpPr>
        <p:spPr>
          <a:xfrm>
            <a:off x="5471858" y="287839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Limited Memory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Or “context window”</a:t>
            </a:r>
            <a:endParaRPr b="1" sz="1600">
              <a:latin typeface="Proxima Nova"/>
              <a:ea typeface="Proxima Nova"/>
              <a:cs typeface="Proxima Nova"/>
              <a:sym typeface="Proxima Nova"/>
            </a:endParaRPr>
          </a:p>
        </p:txBody>
      </p:sp>
      <p:sp>
        <p:nvSpPr>
          <p:cNvPr id="326" name="Google Shape;326;p38"/>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27" name="Google Shape;327;p38"/>
          <p:cNvCxnSpPr/>
          <p:nvPr/>
        </p:nvCxnSpPr>
        <p:spPr>
          <a:xfrm>
            <a:off x="5373806"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328" name="Google Shape;328;p38"/>
          <p:cNvSpPr txBox="1"/>
          <p:nvPr/>
        </p:nvSpPr>
        <p:spPr>
          <a:xfrm>
            <a:off x="5471858" y="363394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unusual logic tasks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Due to a lack of prior exposure</a:t>
            </a:r>
            <a:endParaRPr b="1" sz="1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9"/>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 Your Own Custom </a:t>
            </a:r>
            <a:r>
              <a:rPr lang="en"/>
              <a:t>Instructions</a:t>
            </a:r>
            <a:endParaRPr/>
          </a:p>
        </p:txBody>
      </p:sp>
      <p:sp>
        <p:nvSpPr>
          <p:cNvPr id="334" name="Google Shape;334;p39"/>
          <p:cNvSpPr txBox="1"/>
          <p:nvPr>
            <p:ph idx="4294967295" type="body"/>
          </p:nvPr>
        </p:nvSpPr>
        <p:spPr>
          <a:xfrm>
            <a:off x="1142150" y="1149725"/>
            <a:ext cx="4349400" cy="114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Build your own improved Custom Instructions for ChatGPT. Try and use it to overcome limitations.</a:t>
            </a:r>
            <a:endParaRPr sz="1400"/>
          </a:p>
        </p:txBody>
      </p:sp>
      <p:sp>
        <p:nvSpPr>
          <p:cNvPr id="335" name="Google Shape;335;p39"/>
          <p:cNvSpPr/>
          <p:nvPr/>
        </p:nvSpPr>
        <p:spPr>
          <a:xfrm>
            <a:off x="5945400" y="1149725"/>
            <a:ext cx="2741400" cy="31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txBox="1"/>
          <p:nvPr>
            <p:ph type="title"/>
          </p:nvPr>
        </p:nvSpPr>
        <p:spPr>
          <a:xfrm>
            <a:off x="6085304" y="1307225"/>
            <a:ext cx="2427600" cy="2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Barlow"/>
                <a:ea typeface="Barlow"/>
                <a:cs typeface="Barlow"/>
                <a:sym typeface="Barlow"/>
              </a:rPr>
              <a:t>Activity Example: </a:t>
            </a:r>
            <a:endParaRPr sz="1800">
              <a:latin typeface="Barlow"/>
              <a:ea typeface="Barlow"/>
              <a:cs typeface="Barlow"/>
              <a:sym typeface="Barlow"/>
            </a:endParaRPr>
          </a:p>
        </p:txBody>
      </p:sp>
      <p:sp>
        <p:nvSpPr>
          <p:cNvPr id="337" name="Google Shape;337;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9"/>
          <p:cNvSpPr/>
          <p:nvPr/>
        </p:nvSpPr>
        <p:spPr>
          <a:xfrm>
            <a:off x="1142075" y="18744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339" name="Google Shape;339;p39"/>
          <p:cNvSpPr/>
          <p:nvPr/>
        </p:nvSpPr>
        <p:spPr>
          <a:xfrm>
            <a:off x="1142075" y="25179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340" name="Google Shape;340;p39"/>
          <p:cNvSpPr/>
          <p:nvPr/>
        </p:nvSpPr>
        <p:spPr>
          <a:xfrm>
            <a:off x="1142088" y="32017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341" name="Google Shape;341;p39"/>
          <p:cNvSpPr txBox="1"/>
          <p:nvPr>
            <p:ph idx="4294967295" type="body"/>
          </p:nvPr>
        </p:nvSpPr>
        <p:spPr>
          <a:xfrm>
            <a:off x="1665100" y="18744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Gather together the information you need from LinkedIn, Resumé, Intranet, Grammarly.</a:t>
            </a:r>
            <a:endParaRPr sz="1400"/>
          </a:p>
        </p:txBody>
      </p:sp>
      <p:sp>
        <p:nvSpPr>
          <p:cNvPr id="342" name="Google Shape;342;p39"/>
          <p:cNvSpPr txBox="1"/>
          <p:nvPr>
            <p:ph idx="4294967295" type="body"/>
          </p:nvPr>
        </p:nvSpPr>
        <p:spPr>
          <a:xfrm>
            <a:off x="1665113" y="31614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When you’re ready (and only if you’re comfortable doing so!), share your </a:t>
            </a:r>
            <a:r>
              <a:rPr lang="en"/>
              <a:t>instructions</a:t>
            </a:r>
            <a:r>
              <a:rPr lang="en"/>
              <a:t> in the chat!</a:t>
            </a:r>
            <a:endParaRPr sz="1400"/>
          </a:p>
        </p:txBody>
      </p:sp>
      <p:sp>
        <p:nvSpPr>
          <p:cNvPr id="343" name="Google Shape;343;p39"/>
          <p:cNvSpPr txBox="1"/>
          <p:nvPr>
            <p:ph idx="4294967295" type="body"/>
          </p:nvPr>
        </p:nvSpPr>
        <p:spPr>
          <a:xfrm>
            <a:off x="1665088" y="24775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Using the Google Sheet, draft out both your “About Me” and “How to Respond”.</a:t>
            </a:r>
            <a:endParaRPr sz="1400"/>
          </a:p>
        </p:txBody>
      </p:sp>
      <p:sp>
        <p:nvSpPr>
          <p:cNvPr id="344" name="Google Shape;344;p39"/>
          <p:cNvSpPr/>
          <p:nvPr/>
        </p:nvSpPr>
        <p:spPr>
          <a:xfrm>
            <a:off x="1142088" y="40380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4</a:t>
            </a:r>
            <a:endParaRPr b="1" sz="1600">
              <a:solidFill>
                <a:schemeClr val="lt1"/>
              </a:solidFill>
              <a:latin typeface="Barlow Condensed"/>
              <a:ea typeface="Barlow Condensed"/>
              <a:cs typeface="Barlow Condensed"/>
              <a:sym typeface="Barlow Condensed"/>
            </a:endParaRPr>
          </a:p>
        </p:txBody>
      </p:sp>
      <p:sp>
        <p:nvSpPr>
          <p:cNvPr id="345" name="Google Shape;345;p39"/>
          <p:cNvSpPr txBox="1"/>
          <p:nvPr>
            <p:ph idx="4294967295" type="body"/>
          </p:nvPr>
        </p:nvSpPr>
        <p:spPr>
          <a:xfrm>
            <a:off x="1665113" y="39976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Feel free to compare notes and improve, then enter your Custom Instructions into ChatGPT. </a:t>
            </a:r>
            <a:endParaRPr sz="1400"/>
          </a:p>
        </p:txBody>
      </p:sp>
      <p:sp>
        <p:nvSpPr>
          <p:cNvPr id="346" name="Google Shape;346;p39"/>
          <p:cNvSpPr txBox="1"/>
          <p:nvPr/>
        </p:nvSpPr>
        <p:spPr>
          <a:xfrm>
            <a:off x="6050823" y="1677175"/>
            <a:ext cx="24966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chemeClr val="dk1"/>
                </a:solidFill>
                <a:latin typeface="Nunito"/>
                <a:ea typeface="Nunito"/>
                <a:cs typeface="Nunito"/>
                <a:sym typeface="Nunito"/>
              </a:rPr>
              <a:t>My writing style is straightforward, direct and uncomplicated. I often use multidisciplinary examples, historical references, and make heavy use of storytelling in my writing. I use rich sensory details and descriptions.</a:t>
            </a:r>
            <a:br>
              <a:rPr lang="en" sz="1200">
                <a:solidFill>
                  <a:schemeClr val="dk1"/>
                </a:solidFill>
                <a:latin typeface="Nunito"/>
                <a:ea typeface="Nunito"/>
                <a:cs typeface="Nunito"/>
                <a:sym typeface="Nunito"/>
              </a:rPr>
            </a:br>
            <a:r>
              <a:rPr lang="en" sz="1200">
                <a:solidFill>
                  <a:schemeClr val="dk1"/>
                </a:solidFill>
                <a:latin typeface="Nunito"/>
                <a:ea typeface="Nunito"/>
                <a:cs typeface="Nunito"/>
                <a:sym typeface="Nunito"/>
              </a:rPr>
              <a:t>—</a:t>
            </a:r>
            <a:br>
              <a:rPr lang="en" sz="1200">
                <a:solidFill>
                  <a:schemeClr val="dk1"/>
                </a:solidFill>
                <a:latin typeface="Nunito"/>
                <a:ea typeface="Nunito"/>
                <a:cs typeface="Nunito"/>
                <a:sym typeface="Nunito"/>
              </a:rPr>
            </a:br>
            <a:r>
              <a:rPr lang="en" sz="1200">
                <a:solidFill>
                  <a:srgbClr val="434343"/>
                </a:solidFill>
                <a:latin typeface="Nunito"/>
                <a:ea typeface="Nunito"/>
                <a:cs typeface="Nunito"/>
                <a:sym typeface="Nunito"/>
              </a:rPr>
              <a:t>Use my writing style anytime I ask you to write a draft for me.</a:t>
            </a:r>
            <a:endParaRPr sz="1200">
              <a:solidFill>
                <a:schemeClr val="dk1"/>
              </a:solidFill>
              <a:latin typeface="Nunito"/>
              <a:ea typeface="Nunito"/>
              <a:cs typeface="Nunito"/>
              <a:sym typeface="Nunito"/>
            </a:endParaRPr>
          </a:p>
        </p:txBody>
      </p:sp>
      <p:grpSp>
        <p:nvGrpSpPr>
          <p:cNvPr id="347" name="Google Shape;347;p39"/>
          <p:cNvGrpSpPr/>
          <p:nvPr/>
        </p:nvGrpSpPr>
        <p:grpSpPr>
          <a:xfrm>
            <a:off x="8138675" y="57000"/>
            <a:ext cx="794400" cy="800400"/>
            <a:chOff x="8138675" y="57000"/>
            <a:chExt cx="794400" cy="800400"/>
          </a:xfrm>
        </p:grpSpPr>
        <p:sp>
          <p:nvSpPr>
            <p:cNvPr id="348" name="Google Shape;348;p39"/>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349" name="Google Shape;349;p39"/>
            <p:cNvCxnSpPr>
              <a:endCxn id="348" idx="0"/>
            </p:cNvCxnSpPr>
            <p:nvPr/>
          </p:nvCxnSpPr>
          <p:spPr>
            <a:xfrm>
              <a:off x="8519321" y="136511"/>
              <a:ext cx="336600" cy="320400"/>
            </a:xfrm>
            <a:prstGeom prst="curvedConnector3">
              <a:avLst>
                <a:gd fmla="val 91720" name="adj1"/>
              </a:avLst>
            </a:prstGeom>
            <a:noFill/>
            <a:ln cap="flat" cmpd="sng" w="28575">
              <a:solidFill>
                <a:srgbClr val="E41F26"/>
              </a:solidFill>
              <a:prstDash val="solid"/>
              <a:round/>
              <a:headEnd len="med" w="med" type="none"/>
              <a:tailEnd len="med" w="med" type="oval"/>
            </a:ln>
          </p:spPr>
        </p:cxnSp>
        <p:sp>
          <p:nvSpPr>
            <p:cNvPr id="350" name="Google Shape;350;p39"/>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15 Minutes</a:t>
              </a:r>
              <a:endParaRPr b="1" sz="1000">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Optimize Prompts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9" name="Shape 359"/>
        <p:cNvGrpSpPr/>
        <p:nvPr/>
      </p:nvGrpSpPr>
      <p:grpSpPr>
        <a:xfrm>
          <a:off x="0" y="0"/>
          <a:ext cx="0" cy="0"/>
          <a:chOff x="0" y="0"/>
          <a:chExt cx="0" cy="0"/>
        </a:xfrm>
      </p:grpSpPr>
      <p:sp>
        <p:nvSpPr>
          <p:cNvPr id="360" name="Google Shape;360;p41"/>
          <p:cNvSpPr txBox="1"/>
          <p:nvPr>
            <p:ph idx="4294967295" type="subTitle"/>
          </p:nvPr>
        </p:nvSpPr>
        <p:spPr>
          <a:xfrm>
            <a:off x="1677325" y="19000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How will today's insights change your approach to optimizing Generative AI?</a:t>
            </a:r>
            <a:endParaRPr sz="1400"/>
          </a:p>
        </p:txBody>
      </p:sp>
      <p:sp>
        <p:nvSpPr>
          <p:cNvPr id="361" name="Google Shape;361;p41"/>
          <p:cNvSpPr txBox="1"/>
          <p:nvPr>
            <p:ph type="title"/>
          </p:nvPr>
        </p:nvSpPr>
        <p:spPr>
          <a:xfrm>
            <a:off x="1142200" y="457200"/>
            <a:ext cx="47988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 </a:t>
            </a:r>
            <a:r>
              <a:rPr lang="en"/>
              <a:t>Optimize Prompts</a:t>
            </a:r>
            <a:endParaRPr/>
          </a:p>
        </p:txBody>
      </p:sp>
      <p:sp>
        <p:nvSpPr>
          <p:cNvPr id="362" name="Google Shape;362;p41"/>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363" name="Google Shape;363;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4" name="Google Shape;364;p41"/>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365" name="Google Shape;365;p41"/>
          <p:cNvSpPr txBox="1"/>
          <p:nvPr>
            <p:ph idx="1" type="body"/>
          </p:nvPr>
        </p:nvSpPr>
        <p:spPr>
          <a:xfrm>
            <a:off x="1677263" y="257942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What lessons have you learned from your experiments with prompting?</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1028700" y="76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Teaching Guide:</a:t>
            </a:r>
            <a:endParaRPr sz="2400"/>
          </a:p>
        </p:txBody>
      </p:sp>
      <p:sp>
        <p:nvSpPr>
          <p:cNvPr id="142" name="Google Shape;142;p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43" name="Google Shape;143;p20"/>
          <p:cNvGraphicFramePr/>
          <p:nvPr/>
        </p:nvGraphicFramePr>
        <p:xfrm>
          <a:off x="1028688" y="533400"/>
          <a:ext cx="3000000" cy="3000000"/>
        </p:xfrm>
        <a:graphic>
          <a:graphicData uri="http://schemas.openxmlformats.org/drawingml/2006/table">
            <a:tbl>
              <a:tblPr>
                <a:noFill/>
                <a:tableStyleId>{0F34CB54-18DD-493C-A3B1-6B8FE511E499}</a:tableStyleId>
              </a:tblPr>
              <a:tblGrid>
                <a:gridCol w="2233550"/>
                <a:gridCol w="5551725"/>
              </a:tblGrid>
              <a:tr h="422925">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Title</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What to Do</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Learning Objective Slides</a:t>
                      </a:r>
                      <a:endParaRPr sz="9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285750" lvl="0" marL="457200" marR="91440" rtl="0" algn="l">
                        <a:lnSpc>
                          <a:spcPct val="115000"/>
                        </a:lnSpc>
                        <a:spcBef>
                          <a:spcPts val="0"/>
                        </a:spcBef>
                        <a:spcAft>
                          <a:spcPts val="0"/>
                        </a:spcAft>
                        <a:buSzPts val="900"/>
                        <a:buFont typeface="Nunito"/>
                        <a:buChar char="●"/>
                      </a:pPr>
                      <a:r>
                        <a:rPr lang="en" sz="900">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spcBef>
                          <a:spcPts val="0"/>
                        </a:spcBef>
                        <a:spcAft>
                          <a:spcPts val="0"/>
                        </a:spcAft>
                        <a:buNone/>
                      </a:pPr>
                      <a:r>
                        <a:rPr lang="en" sz="900">
                          <a:latin typeface="Nunito"/>
                          <a:ea typeface="Nunito"/>
                          <a:cs typeface="Nunito"/>
                          <a:sym typeface="Nunito"/>
                        </a:rPr>
                        <a:t>Solo Activities</a:t>
                      </a:r>
                      <a:endParaRPr sz="9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SzPts val="900"/>
                        <a:buFont typeface="Nunito"/>
                        <a:buChar char="●"/>
                      </a:pPr>
                      <a:r>
                        <a:rPr lang="en" sz="900">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(Remote)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None/>
                      </a:pPr>
                      <a:r>
                        <a:rPr b="1" lang="en" sz="900">
                          <a:solidFill>
                            <a:srgbClr val="000000"/>
                          </a:solidFill>
                          <a:latin typeface="Nunito"/>
                          <a:ea typeface="Nunito"/>
                          <a:cs typeface="Nunito"/>
                          <a:sym typeface="Nunito"/>
                        </a:rPr>
                        <a:t>Creating Breakout Rooms — Group and Partner Exercises </a:t>
                      </a:r>
                      <a:endParaRPr b="1" sz="900">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a:solidFill>
                            <a:srgbClr val="000000"/>
                          </a:solidFill>
                          <a:latin typeface="Nunito"/>
                          <a:ea typeface="Nunito"/>
                          <a:cs typeface="Nunito"/>
                          <a:sym typeface="Nunito"/>
                        </a:rPr>
                        <a:t>Set up breakout rooms for pairs/groups. </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a:solidFill>
                            <a:schemeClr val="hlink"/>
                          </a:solidFill>
                          <a:latin typeface="Nunito"/>
                          <a:ea typeface="Nunito"/>
                          <a:cs typeface="Nunito"/>
                          <a:sym typeface="Nunito"/>
                          <a:hlinkClick r:id="rId3"/>
                        </a:rPr>
                        <a:t>Broadcast</a:t>
                      </a:r>
                      <a:r>
                        <a:rPr lang="en" sz="900">
                          <a:latin typeface="Nunito"/>
                          <a:ea typeface="Nunito"/>
                          <a:cs typeface="Nunito"/>
                          <a:sym typeface="Nunito"/>
                        </a:rPr>
                        <a:t> directions and discussion questions to all breakout rooms.</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At the 60-second</a:t>
                      </a:r>
                      <a:r>
                        <a:rPr lang="en" sz="900">
                          <a:latin typeface="Nunito"/>
                          <a:ea typeface="Nunito"/>
                          <a:cs typeface="Nunito"/>
                          <a:sym typeface="Nunito"/>
                        </a:rPr>
                        <a:t>s-left </a:t>
                      </a:r>
                      <a:r>
                        <a:rPr lang="en" sz="900">
                          <a:solidFill>
                            <a:srgbClr val="000000"/>
                          </a:solidFill>
                          <a:latin typeface="Nunito"/>
                          <a:ea typeface="Nunito"/>
                          <a:cs typeface="Nunito"/>
                          <a:sym typeface="Nunito"/>
                        </a:rPr>
                        <a:t>mark, </a:t>
                      </a:r>
                      <a:r>
                        <a:rPr lang="en" sz="900">
                          <a:latin typeface="Nunito"/>
                          <a:ea typeface="Nunito"/>
                          <a:cs typeface="Nunito"/>
                          <a:sym typeface="Nunito"/>
                        </a:rPr>
                        <a:t>broadcast</a:t>
                      </a:r>
                      <a:r>
                        <a:rPr lang="en" sz="900">
                          <a:solidFill>
                            <a:srgbClr val="000000"/>
                          </a:solidFill>
                          <a:latin typeface="Nunito"/>
                          <a:ea typeface="Nunito"/>
                          <a:cs typeface="Nunito"/>
                          <a:sym typeface="Nunito"/>
                        </a:rPr>
                        <a:t> a message to all rooms: “Start to wrap up your discussions. Rooms will close in one minute!”</a:t>
                      </a:r>
                      <a:endParaRPr sz="900">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Move around from breakout room to breakout room to “walk around the classroom.”</a:t>
                      </a:r>
                      <a:endParaRPr b="1" sz="900">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(In Person)</a:t>
                      </a:r>
                      <a:endParaRPr sz="11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None/>
                      </a:pPr>
                      <a:r>
                        <a:rPr b="1" lang="en" sz="900">
                          <a:latin typeface="Nunito"/>
                          <a:ea typeface="Nunito"/>
                          <a:cs typeface="Nunito"/>
                          <a:sym typeface="Nunito"/>
                        </a:rPr>
                        <a:t>Facilitating Group and Partner Discussions and Exercises — Live Classroom</a:t>
                      </a:r>
                      <a:endParaRPr b="1"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Arrange the room prior to the session to create a conducive environment for group work. </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Provide clear, concise instructions verbally </a:t>
                      </a:r>
                      <a:r>
                        <a:rPr b="1" lang="en" sz="900">
                          <a:latin typeface="Nunito"/>
                          <a:ea typeface="Nunito"/>
                          <a:cs typeface="Nunito"/>
                          <a:sym typeface="Nunito"/>
                        </a:rPr>
                        <a:t>and</a:t>
                      </a:r>
                      <a:r>
                        <a:rPr lang="en" sz="900">
                          <a:latin typeface="Nunito"/>
                          <a:ea typeface="Nunito"/>
                          <a:cs typeface="Nunito"/>
                          <a:sym typeface="Nunito"/>
                        </a:rPr>
                        <a:t> on a handout or slide for the exercise, ensuring that all participants are aware of the goals and the time allocated.</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Circulate around the room to engage with groups</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Display a timer or announce when there is 1 min remaining</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Facilitate the sharing of group conclusions or discussion points with the whole class, ensuring that each group has a voice.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144" name="Google Shape;144;p20"/>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Use the following quick tips for instructional guidance. </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1"/>
          <p:cNvSpPr txBox="1"/>
          <p:nvPr>
            <p:ph type="ctrTitle"/>
          </p:nvPr>
        </p:nvSpPr>
        <p:spPr>
          <a:xfrm>
            <a:off x="457200" y="3383050"/>
            <a:ext cx="64287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Prompt </a:t>
            </a:r>
            <a:r>
              <a:rPr lang="en"/>
              <a:t>Optimization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22"/>
          <p:cNvSpPr txBox="1"/>
          <p:nvPr>
            <p:ph idx="4294967295" type="subTitle"/>
          </p:nvPr>
        </p:nvSpPr>
        <p:spPr>
          <a:xfrm>
            <a:off x="457200" y="1589075"/>
            <a:ext cx="4989000" cy="25074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Identify the key factors that influence the performance of Generative AI models.</a:t>
            </a:r>
            <a:endParaRPr sz="1800"/>
          </a:p>
          <a:p>
            <a:pPr indent="-342900" lvl="0" marL="457200" rtl="0" algn="l">
              <a:spcBef>
                <a:spcPts val="0"/>
              </a:spcBef>
              <a:spcAft>
                <a:spcPts val="0"/>
              </a:spcAft>
              <a:buClr>
                <a:schemeClr val="dk2"/>
              </a:buClr>
              <a:buSzPts val="1800"/>
              <a:buChar char="⮕"/>
            </a:pPr>
            <a:r>
              <a:rPr lang="en" sz="1800"/>
              <a:t>Develop and test different prompting strategies to improve the results of Generative AI models.</a:t>
            </a:r>
            <a:endParaRPr sz="1800"/>
          </a:p>
          <a:p>
            <a:pPr indent="-342900" lvl="0" marL="457200" rtl="0" algn="l">
              <a:spcBef>
                <a:spcPts val="0"/>
              </a:spcBef>
              <a:spcAft>
                <a:spcPts val="0"/>
              </a:spcAft>
              <a:buClr>
                <a:schemeClr val="dk2"/>
              </a:buClr>
              <a:buSzPts val="1800"/>
              <a:buChar char="⮕"/>
            </a:pPr>
            <a:r>
              <a:rPr lang="en" sz="1800"/>
              <a:t>Apply Custom Instructions to generate higher-quality content from Generative AI models.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Optimizing Prompts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4"/>
          <p:cNvSpPr txBox="1"/>
          <p:nvPr>
            <p:ph type="ctrTitle"/>
          </p:nvPr>
        </p:nvSpPr>
        <p:spPr>
          <a:xfrm>
            <a:off x="2051675" y="457200"/>
            <a:ext cx="6177900" cy="230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If you don’t ask the right questions, you don’t get the right answers. A question asked in the right way often points to its own answer.</a:t>
            </a:r>
            <a:endParaRPr sz="2400">
              <a:highlight>
                <a:schemeClr val="accent4"/>
              </a:highlight>
            </a:endParaRPr>
          </a:p>
        </p:txBody>
      </p:sp>
      <p:sp>
        <p:nvSpPr>
          <p:cNvPr id="166" name="Google Shape;166;p24"/>
          <p:cNvSpPr txBox="1"/>
          <p:nvPr>
            <p:ph idx="1" type="subTitle"/>
          </p:nvPr>
        </p:nvSpPr>
        <p:spPr>
          <a:xfrm>
            <a:off x="2051675" y="2985800"/>
            <a:ext cx="5473200" cy="246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Edward Hodnett, Art of Problem Solving (1955)</a:t>
            </a:r>
            <a:endParaRPr/>
          </a:p>
        </p:txBody>
      </p:sp>
      <p:sp>
        <p:nvSpPr>
          <p:cNvPr id="167" name="Google Shape;167;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idx="1" type="body"/>
          </p:nvPr>
        </p:nvSpPr>
        <p:spPr>
          <a:xfrm>
            <a:off x="1142150" y="1143850"/>
            <a:ext cx="3933300" cy="305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1600"/>
              <a:t>Enhancing Reliability</a:t>
            </a:r>
            <a:r>
              <a:rPr lang="en" sz="1600"/>
              <a:t>: CoT improves the reliability of AI responses by encouraging detailed reasoning.</a:t>
            </a:r>
            <a:endParaRPr sz="1600"/>
          </a:p>
          <a:p>
            <a:pPr indent="0" lvl="0" marL="0" rtl="0" algn="l">
              <a:spcBef>
                <a:spcPts val="1000"/>
              </a:spcBef>
              <a:spcAft>
                <a:spcPts val="0"/>
              </a:spcAft>
              <a:buNone/>
            </a:pPr>
            <a:r>
              <a:rPr b="1" lang="en" sz="1600"/>
              <a:t>Show Your Work</a:t>
            </a:r>
            <a:r>
              <a:rPr lang="en" sz="1600"/>
              <a:t>: by asking the LLM to show its working, this becomes an input as the model iterates, allowing it to “see” its own reasoning.</a:t>
            </a:r>
            <a:endParaRPr sz="1600"/>
          </a:p>
          <a:p>
            <a:pPr indent="0" lvl="0" marL="0" rtl="0" algn="l">
              <a:spcBef>
                <a:spcPts val="1000"/>
              </a:spcBef>
              <a:spcAft>
                <a:spcPts val="1000"/>
              </a:spcAft>
              <a:buNone/>
            </a:pPr>
            <a:r>
              <a:rPr b="1" lang="en" sz="1600"/>
              <a:t>Zero-Shot Reasoning</a:t>
            </a:r>
            <a:r>
              <a:rPr lang="en" sz="1600"/>
              <a:t>: large language models can engage in step-by-step reasoning without prior specific training.</a:t>
            </a:r>
            <a:endParaRPr sz="1600"/>
          </a:p>
        </p:txBody>
      </p:sp>
      <p:pic>
        <p:nvPicPr>
          <p:cNvPr id="174" name="Google Shape;174;p25"/>
          <p:cNvPicPr preferRelativeResize="0"/>
          <p:nvPr/>
        </p:nvPicPr>
        <p:blipFill>
          <a:blip r:embed="rId3">
            <a:alphaModFix/>
          </a:blip>
          <a:stretch>
            <a:fillRect/>
          </a:stretch>
        </p:blipFill>
        <p:spPr>
          <a:xfrm>
            <a:off x="5793800" y="1223275"/>
            <a:ext cx="2893051" cy="2893051"/>
          </a:xfrm>
          <a:prstGeom prst="rect">
            <a:avLst/>
          </a:prstGeom>
          <a:noFill/>
          <a:ln>
            <a:noFill/>
          </a:ln>
        </p:spPr>
      </p:pic>
      <p:sp>
        <p:nvSpPr>
          <p:cNvPr id="175" name="Google Shape;175;p25"/>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Chain-of-Thought (CoT) Prompting</a:t>
            </a:r>
            <a:endParaRPr/>
          </a:p>
        </p:txBody>
      </p:sp>
      <p:sp>
        <p:nvSpPr>
          <p:cNvPr id="176" name="Google Shape;176;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5"/>
          <p:cNvSpPr txBox="1"/>
          <p:nvPr/>
        </p:nvSpPr>
        <p:spPr>
          <a:xfrm>
            <a:off x="7074900" y="4144000"/>
            <a:ext cx="16119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Image Source: DALL-E 3</a:t>
            </a:r>
            <a:endParaRPr sz="10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26"/>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 a deep breath…”</a:t>
            </a:r>
            <a:endParaRPr/>
          </a:p>
        </p:txBody>
      </p:sp>
      <p:sp>
        <p:nvSpPr>
          <p:cNvPr id="184" name="Google Shape;184;p26"/>
          <p:cNvSpPr txBox="1"/>
          <p:nvPr>
            <p:ph idx="1" type="body"/>
          </p:nvPr>
        </p:nvSpPr>
        <p:spPr>
          <a:xfrm>
            <a:off x="1142150" y="1143850"/>
            <a:ext cx="3933300" cy="357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A team from </a:t>
            </a:r>
            <a:r>
              <a:rPr b="1" lang="en" sz="1600"/>
              <a:t>Google Deepmind</a:t>
            </a:r>
            <a:r>
              <a:rPr lang="en" sz="1600"/>
              <a:t> tested the best way to improve the quality of zero-shot prompts.</a:t>
            </a:r>
            <a:endParaRPr sz="16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85" name="Google Shape;185;p26"/>
          <p:cNvSpPr/>
          <p:nvPr>
            <p:ph idx="2" type="pic"/>
          </p:nvPr>
        </p:nvSpPr>
        <p:spPr>
          <a:xfrm>
            <a:off x="5242200" y="979025"/>
            <a:ext cx="3444600" cy="3444600"/>
          </a:xfrm>
          <a:prstGeom prst="rect">
            <a:avLst/>
          </a:prstGeom>
        </p:spPr>
      </p:sp>
      <p:pic>
        <p:nvPicPr>
          <p:cNvPr id="186" name="Google Shape;186;p26"/>
          <p:cNvPicPr preferRelativeResize="0"/>
          <p:nvPr/>
        </p:nvPicPr>
        <p:blipFill rotWithShape="1">
          <a:blip r:embed="rId3">
            <a:alphaModFix/>
          </a:blip>
          <a:srcRect b="15682" l="0" r="0" t="0"/>
          <a:stretch/>
        </p:blipFill>
        <p:spPr>
          <a:xfrm>
            <a:off x="5242200" y="979025"/>
            <a:ext cx="3444600" cy="3444600"/>
          </a:xfrm>
          <a:prstGeom prst="rect">
            <a:avLst/>
          </a:prstGeom>
          <a:noFill/>
          <a:ln>
            <a:noFill/>
          </a:ln>
        </p:spPr>
      </p:pic>
      <p:sp>
        <p:nvSpPr>
          <p:cNvPr id="187" name="Google Shape;187;p26"/>
          <p:cNvSpPr txBox="1"/>
          <p:nvPr/>
        </p:nvSpPr>
        <p:spPr>
          <a:xfrm>
            <a:off x="5242200" y="44236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u="sng">
                <a:solidFill>
                  <a:srgbClr val="2200CC"/>
                </a:solidFill>
                <a:hlinkClick r:id="rId4">
                  <a:extLst>
                    <a:ext uri="{A12FA001-AC4F-418D-AE19-62706E023703}">
                      <ahyp:hlinkClr val="tx"/>
                    </a:ext>
                  </a:extLst>
                </a:hlinkClick>
              </a:rPr>
              <a:t>Large Language Models as Optimizers – Google Deepmind</a:t>
            </a:r>
            <a:endParaRPr/>
          </a:p>
        </p:txBody>
      </p:sp>
      <p:sp>
        <p:nvSpPr>
          <p:cNvPr id="188" name="Google Shape;188;p26"/>
          <p:cNvSpPr/>
          <p:nvPr/>
        </p:nvSpPr>
        <p:spPr>
          <a:xfrm>
            <a:off x="1142150" y="2123125"/>
            <a:ext cx="2651700" cy="265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lt1"/>
              </a:solidFill>
              <a:latin typeface="Nunito"/>
              <a:ea typeface="Nunito"/>
              <a:cs typeface="Nunito"/>
              <a:sym typeface="Nunito"/>
            </a:endParaRPr>
          </a:p>
          <a:p>
            <a:pPr indent="0" lvl="0" marL="0" rtl="0" algn="l">
              <a:spcBef>
                <a:spcPts val="0"/>
              </a:spcBef>
              <a:spcAft>
                <a:spcPts val="0"/>
              </a:spcAft>
              <a:buNone/>
            </a:pPr>
            <a:r>
              <a:rPr b="1" lang="en" sz="1600">
                <a:solidFill>
                  <a:schemeClr val="lt1"/>
                </a:solidFill>
                <a:latin typeface="Nunito"/>
                <a:ea typeface="Nunito"/>
                <a:cs typeface="Nunito"/>
                <a:sym typeface="Nunito"/>
              </a:rPr>
              <a:t>“Take a deep breath and work on this problem step-by-step”</a:t>
            </a:r>
            <a:endParaRPr b="1" sz="2000">
              <a:solidFill>
                <a:schemeClr val="lt1"/>
              </a:solidFill>
              <a:latin typeface="Nunito"/>
              <a:ea typeface="Nunito"/>
              <a:cs typeface="Nunito"/>
              <a:sym typeface="Nunito"/>
            </a:endParaRPr>
          </a:p>
          <a:p>
            <a:pPr indent="0" lvl="0" marL="0" rtl="0" algn="l">
              <a:spcBef>
                <a:spcPts val="0"/>
              </a:spcBef>
              <a:spcAft>
                <a:spcPts val="0"/>
              </a:spcAft>
              <a:buNone/>
            </a:pPr>
            <a:r>
              <a:t/>
            </a:r>
            <a:endParaRPr b="1" sz="1200">
              <a:solidFill>
                <a:schemeClr val="lt1"/>
              </a:solidFill>
              <a:latin typeface="Nunito"/>
              <a:ea typeface="Nunito"/>
              <a:cs typeface="Nunito"/>
              <a:sym typeface="Nunito"/>
            </a:endParaRPr>
          </a:p>
          <a:p>
            <a:pPr indent="-317500" lvl="0" marL="457200" rtl="0" algn="l">
              <a:spcBef>
                <a:spcPts val="0"/>
              </a:spcBef>
              <a:spcAft>
                <a:spcPts val="0"/>
              </a:spcAft>
              <a:buSzPts val="1400"/>
              <a:buFont typeface="Nunito"/>
              <a:buChar char="-"/>
            </a:pPr>
            <a:r>
              <a:rPr i="1" lang="en">
                <a:latin typeface="Nunito"/>
                <a:ea typeface="Nunito"/>
                <a:cs typeface="Nunito"/>
                <a:sym typeface="Nunito"/>
              </a:rPr>
              <a:t>Top performing instruction for test accuracy</a:t>
            </a:r>
            <a:endParaRPr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